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3" r:id="rId4"/>
    <p:sldMasterId id="2147483889" r:id="rId5"/>
    <p:sldMasterId id="2147483903" r:id="rId6"/>
    <p:sldMasterId id="2147483909" r:id="rId7"/>
  </p:sldMasterIdLst>
  <p:notesMasterIdLst>
    <p:notesMasterId r:id="rId24"/>
  </p:notesMasterIdLst>
  <p:handoutMasterIdLst>
    <p:handoutMasterId r:id="rId25"/>
  </p:handoutMasterIdLst>
  <p:sldIdLst>
    <p:sldId id="830" r:id="rId8"/>
    <p:sldId id="582" r:id="rId9"/>
    <p:sldId id="1231" r:id="rId10"/>
    <p:sldId id="1232" r:id="rId11"/>
    <p:sldId id="1235" r:id="rId12"/>
    <p:sldId id="1245" r:id="rId13"/>
    <p:sldId id="1222" r:id="rId14"/>
    <p:sldId id="1249" r:id="rId15"/>
    <p:sldId id="1237" r:id="rId16"/>
    <p:sldId id="1239" r:id="rId17"/>
    <p:sldId id="1241" r:id="rId18"/>
    <p:sldId id="953" r:id="rId19"/>
    <p:sldId id="1243" r:id="rId20"/>
    <p:sldId id="969" r:id="rId21"/>
    <p:sldId id="980" r:id="rId22"/>
    <p:sldId id="603" r:id="rId23"/>
  </p:sldIdLst>
  <p:sldSz cx="9144000" cy="5143500" type="screen16x9"/>
  <p:notesSz cx="6797675" cy="9926638"/>
  <p:custShowLst>
    <p:custShow name="L'agence en 2 slides" id="0">
      <p:sldLst/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1" userDrawn="1">
          <p15:clr>
            <a:srgbClr val="A4A3A4"/>
          </p15:clr>
        </p15:guide>
        <p15:guide id="2" pos="2238" userDrawn="1">
          <p15:clr>
            <a:srgbClr val="A4A3A4"/>
          </p15:clr>
        </p15:guide>
        <p15:guide id="3" orient="horz" pos="3322" userDrawn="1">
          <p15:clr>
            <a:srgbClr val="A4A3A4"/>
          </p15:clr>
        </p15:guide>
        <p15:guide id="4" pos="2337" userDrawn="1">
          <p15:clr>
            <a:srgbClr val="A4A3A4"/>
          </p15:clr>
        </p15:guide>
        <p15:guide id="5" orient="horz" pos="3127" userDrawn="1">
          <p15:clr>
            <a:srgbClr val="A4A3A4"/>
          </p15:clr>
        </p15:guide>
        <p15:guide id="6" orient="horz" pos="3224" userDrawn="1">
          <p15:clr>
            <a:srgbClr val="A4A3A4"/>
          </p15:clr>
        </p15:guide>
        <p15:guide id="7" pos="2142" userDrawn="1">
          <p15:clr>
            <a:srgbClr val="A4A3A4"/>
          </p15:clr>
        </p15:guide>
        <p15:guide id="8" pos="2237" userDrawn="1">
          <p15:clr>
            <a:srgbClr val="A4A3A4"/>
          </p15:clr>
        </p15:guide>
        <p15:guide id="9" orient="horz" pos="3223" userDrawn="1">
          <p15:clr>
            <a:srgbClr val="A4A3A4"/>
          </p15:clr>
        </p15:guide>
        <p15:guide id="10" orient="horz" pos="3032" userDrawn="1">
          <p15:clr>
            <a:srgbClr val="A4A3A4"/>
          </p15:clr>
        </p15:guide>
        <p15:guide id="12" pos="2050" userDrawn="1">
          <p15:clr>
            <a:srgbClr val="A4A3A4"/>
          </p15:clr>
        </p15:guide>
        <p15:guide id="13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xtaepi" initials="e" lastIdx="0" clrIdx="0"/>
  <p:cmAuthor id="2" name="Estelle Girard" initials="EG" lastIdx="1" clrIdx="1"/>
  <p:cmAuthor id="3" name="Maria Warmé" initials="M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DE"/>
    <a:srgbClr val="C72F6E"/>
    <a:srgbClr val="353D4D"/>
    <a:srgbClr val="009CDD"/>
    <a:srgbClr val="E04912"/>
    <a:srgbClr val="FFFFFF"/>
    <a:srgbClr val="EB5A1E"/>
    <a:srgbClr val="6464AA"/>
    <a:srgbClr val="6364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117ECA-7ADE-4672-A342-D2B4E6834A11}" v="14" dt="2022-06-29T12:55:13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  <p:guide orient="horz" pos="15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1"/>
        <p:guide pos="2238"/>
        <p:guide orient="horz" pos="3322"/>
        <p:guide pos="2337"/>
        <p:guide orient="horz" pos="3127"/>
        <p:guide orient="horz" pos="3224"/>
        <p:guide pos="2142"/>
        <p:guide pos="2237"/>
        <p:guide orient="horz" pos="3223"/>
        <p:guide orient="horz" pos="3032"/>
        <p:guide pos="205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50" y="2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/>
          <a:lstStyle>
            <a:lvl1pPr algn="r">
              <a:defRPr sz="1200"/>
            </a:lvl1pPr>
          </a:lstStyle>
          <a:p>
            <a:fld id="{029CCD69-180C-4ABF-92BA-EED7BE4BB70C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7" y="9428586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50" y="9428586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 anchor="b"/>
          <a:lstStyle>
            <a:lvl1pPr algn="r">
              <a:defRPr sz="1200"/>
            </a:lvl1pPr>
          </a:lstStyle>
          <a:p>
            <a:fld id="{4333E807-5C5B-44CC-95DC-D5BA62FA66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7014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50" y="2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/>
          <a:lstStyle>
            <a:lvl1pPr algn="r">
              <a:defRPr sz="1200"/>
            </a:lvl1pPr>
          </a:lstStyle>
          <a:p>
            <a:fld id="{C212257C-112F-404E-A2DC-0FBF55121B54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0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7" tIns="45704" rIns="91407" bIns="4570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8"/>
            <a:ext cx="5438140" cy="4466987"/>
          </a:xfrm>
          <a:prstGeom prst="rect">
            <a:avLst/>
          </a:prstGeom>
        </p:spPr>
        <p:txBody>
          <a:bodyPr vert="horz" lIns="91407" tIns="45704" rIns="91407" bIns="4570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7" y="9428586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50" y="9428586"/>
            <a:ext cx="2945659" cy="496334"/>
          </a:xfrm>
          <a:prstGeom prst="rect">
            <a:avLst/>
          </a:prstGeom>
        </p:spPr>
        <p:txBody>
          <a:bodyPr vert="horz" lIns="91407" tIns="45704" rIns="91407" bIns="45704" rtlCol="0" anchor="b"/>
          <a:lstStyle>
            <a:lvl1pPr algn="r">
              <a:defRPr sz="1200"/>
            </a:lvl1pPr>
          </a:lstStyle>
          <a:p>
            <a:fld id="{289037AB-0D48-4FAB-9C6D-ABFBDACAC4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168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83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425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13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4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35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168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064">
              <a:defRPr/>
            </a:pPr>
            <a:r>
              <a:rPr lang="fr-FR"/>
              <a:t>Chiffres à jour au 17/02 (CJJ)</a:t>
            </a:r>
          </a:p>
          <a:p>
            <a:pPr defTabSz="882064">
              <a:defRPr/>
            </a:pPr>
            <a:endParaRPr lang="fr-FR" baseline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847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037AB-0D48-4FAB-9C6D-ABFBDACAC46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3578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tunes.apple.com/fr/app/id1511122367" TargetMode="External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hyperlink" Target="https://play.google.com/store/apps/details?id=fr.arae.app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itunes.apple.com/fr/app/id1511122367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hyperlink" Target="https://play.google.com/store/apps/details?id=fr.arae.app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emiè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3851920" y="-148580"/>
            <a:ext cx="1440160" cy="9144000"/>
          </a:xfrm>
          <a:prstGeom prst="rect">
            <a:avLst/>
          </a:prstGeom>
          <a:solidFill>
            <a:srgbClr val="35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b="19204"/>
          <a:stretch/>
        </p:blipFill>
        <p:spPr>
          <a:xfrm>
            <a:off x="251522" y="112865"/>
            <a:ext cx="2160000" cy="62658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675" y="3812464"/>
            <a:ext cx="7200800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0"/>
          </p:nvPr>
        </p:nvSpPr>
        <p:spPr>
          <a:xfrm>
            <a:off x="0" y="873125"/>
            <a:ext cx="9144000" cy="28527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872439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304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239302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659" y="83547"/>
            <a:ext cx="8468437" cy="817206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45659" y="1147454"/>
            <a:ext cx="8625385" cy="3390427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Autre</a:t>
            </a:r>
          </a:p>
        </p:txBody>
      </p:sp>
    </p:spTree>
    <p:extLst>
      <p:ext uri="{BB962C8B-B14F-4D97-AF65-F5344CB8AC3E}">
        <p14:creationId xmlns:p14="http://schemas.microsoft.com/office/powerpoint/2010/main" val="258146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659" y="83547"/>
            <a:ext cx="8468437" cy="81720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45659" y="1147454"/>
            <a:ext cx="8625385" cy="3390427"/>
          </a:xfrm>
        </p:spPr>
        <p:txBody>
          <a:bodyPr>
            <a:normAutofit/>
          </a:bodyPr>
          <a:lstStyle>
            <a:lvl1pPr>
              <a:defRPr sz="2400" b="1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Autre</a:t>
            </a:r>
          </a:p>
        </p:txBody>
      </p:sp>
    </p:spTree>
    <p:extLst>
      <p:ext uri="{BB962C8B-B14F-4D97-AF65-F5344CB8AC3E}">
        <p14:creationId xmlns:p14="http://schemas.microsoft.com/office/powerpoint/2010/main" val="277797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81419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contenu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659" y="83546"/>
            <a:ext cx="3960000" cy="142453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659" y="1521725"/>
            <a:ext cx="3960000" cy="30725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0"/>
          </p:nvPr>
        </p:nvSpPr>
        <p:spPr>
          <a:xfrm>
            <a:off x="4571361" y="764590"/>
            <a:ext cx="4313237" cy="360952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327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659" y="83547"/>
            <a:ext cx="8441141" cy="73532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2352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5659" y="83547"/>
            <a:ext cx="8468437" cy="81720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625447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02977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4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Premiè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rot="5400000">
            <a:off x="3851920" y="-148580"/>
            <a:ext cx="1440160" cy="9144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b="19204"/>
          <a:stretch/>
        </p:blipFill>
        <p:spPr>
          <a:xfrm>
            <a:off x="251522" y="28552"/>
            <a:ext cx="2730247" cy="792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7675" y="3812464"/>
            <a:ext cx="7200800" cy="85725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0"/>
          </p:nvPr>
        </p:nvSpPr>
        <p:spPr>
          <a:xfrm>
            <a:off x="0" y="873125"/>
            <a:ext cx="9144000" cy="2852738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225053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et 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2479" y="204788"/>
            <a:ext cx="3960000" cy="871537"/>
          </a:xfrm>
        </p:spPr>
        <p:txBody>
          <a:bodyPr anchor="t" anchorCtr="0">
            <a:normAutofit/>
          </a:bodyPr>
          <a:lstStyle>
            <a:lvl1pPr algn="l">
              <a:defRPr sz="28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51527" y="204788"/>
            <a:ext cx="4333165" cy="438943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2479" y="1076325"/>
            <a:ext cx="3960000" cy="35179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8016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3472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bg>
      <p:bgPr>
        <a:solidFill>
          <a:srgbClr val="009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/>
          <a:lstStyle>
            <a:lvl1pPr>
              <a:defRPr>
                <a:solidFill>
                  <a:srgbClr val="353D4D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E7E04F5-0C9B-4ADB-9A76-E21CF3291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3043" y="401968"/>
            <a:ext cx="163791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98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n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D92957-054B-4064-B5FC-9DA28594137B}"/>
              </a:ext>
            </a:extLst>
          </p:cNvPr>
          <p:cNvSpPr/>
          <p:nvPr userDrawn="1"/>
        </p:nvSpPr>
        <p:spPr>
          <a:xfrm>
            <a:off x="0" y="3438446"/>
            <a:ext cx="9144000" cy="17050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86B834-E721-4626-AA77-5FE22876D9CC}"/>
              </a:ext>
            </a:extLst>
          </p:cNvPr>
          <p:cNvSpPr/>
          <p:nvPr userDrawn="1"/>
        </p:nvSpPr>
        <p:spPr>
          <a:xfrm>
            <a:off x="464127" y="227970"/>
            <a:ext cx="8236528" cy="372750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13D06F-2547-41F7-9CED-A73FD1D1AA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9259" y="4258794"/>
            <a:ext cx="1554869" cy="36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A858AC-5FAB-4E09-9B5E-86836E5965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4" b="19204"/>
          <a:stretch/>
        </p:blipFill>
        <p:spPr>
          <a:xfrm>
            <a:off x="311724" y="4168794"/>
            <a:ext cx="1861533" cy="5400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1A571FE-5812-4239-9102-6FEC6B2E5380}"/>
              </a:ext>
            </a:extLst>
          </p:cNvPr>
          <p:cNvCxnSpPr/>
          <p:nvPr userDrawn="1"/>
        </p:nvCxnSpPr>
        <p:spPr>
          <a:xfrm>
            <a:off x="464127" y="4849091"/>
            <a:ext cx="821574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90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407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D5503-1658-4F38-A0B3-F5D94DB92DE2}"/>
              </a:ext>
            </a:extLst>
          </p:cNvPr>
          <p:cNvSpPr txBox="1">
            <a:spLocks/>
          </p:cNvSpPr>
          <p:nvPr userDrawn="1"/>
        </p:nvSpPr>
        <p:spPr>
          <a:xfrm>
            <a:off x="0" y="2016918"/>
            <a:ext cx="7200900" cy="127396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Gardons le contact</a:t>
            </a:r>
            <a:b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www.auvergnerhonealpes-entreprises.fr </a:t>
            </a:r>
            <a:b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Téléchargez notre appli MY ARAE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0A66523-7F66-467D-9E52-905B84C80A2D}"/>
              </a:ext>
            </a:extLst>
          </p:cNvPr>
          <p:cNvGrpSpPr/>
          <p:nvPr userDrawn="1"/>
        </p:nvGrpSpPr>
        <p:grpSpPr>
          <a:xfrm>
            <a:off x="2093577" y="3887002"/>
            <a:ext cx="2894478" cy="385438"/>
            <a:chOff x="3191996" y="3119145"/>
            <a:chExt cx="2894478" cy="385438"/>
          </a:xfrm>
        </p:grpSpPr>
        <p:pic>
          <p:nvPicPr>
            <p:cNvPr id="4" name="Image 3">
              <a:hlinkClick r:id="rId2"/>
              <a:extLst>
                <a:ext uri="{FF2B5EF4-FFF2-40B4-BE49-F238E27FC236}">
                  <a16:creationId xmlns:a16="http://schemas.microsoft.com/office/drawing/2014/main" id="{B6D094B2-5E18-40D5-A7CB-E6418C723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996" y="3119145"/>
              <a:ext cx="1260872" cy="385438"/>
            </a:xfrm>
            <a:prstGeom prst="rect">
              <a:avLst/>
            </a:prstGeom>
          </p:spPr>
        </p:pic>
        <p:pic>
          <p:nvPicPr>
            <p:cNvPr id="5" name="Image 4">
              <a:hlinkClick r:id="rId4"/>
              <a:extLst>
                <a:ext uri="{FF2B5EF4-FFF2-40B4-BE49-F238E27FC236}">
                  <a16:creationId xmlns:a16="http://schemas.microsoft.com/office/drawing/2014/main" id="{A03983EE-A772-4287-8814-0E5571E2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9649" y="3121640"/>
              <a:ext cx="1266825" cy="382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8497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41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3D5503-1658-4F38-A0B3-F5D94DB92DE2}"/>
              </a:ext>
            </a:extLst>
          </p:cNvPr>
          <p:cNvSpPr txBox="1">
            <a:spLocks/>
          </p:cNvSpPr>
          <p:nvPr userDrawn="1"/>
        </p:nvSpPr>
        <p:spPr>
          <a:xfrm>
            <a:off x="0" y="2016918"/>
            <a:ext cx="7200900" cy="127396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Gardons le contact</a:t>
            </a:r>
            <a:b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www.auvergnerhonealpes-entreprises.fr </a:t>
            </a:r>
            <a:b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fr-FR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Téléchargez notre appli MY ARAE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0A66523-7F66-467D-9E52-905B84C80A2D}"/>
              </a:ext>
            </a:extLst>
          </p:cNvPr>
          <p:cNvGrpSpPr/>
          <p:nvPr userDrawn="1"/>
        </p:nvGrpSpPr>
        <p:grpSpPr>
          <a:xfrm>
            <a:off x="2093577" y="3887002"/>
            <a:ext cx="2894478" cy="385438"/>
            <a:chOff x="3191996" y="3119145"/>
            <a:chExt cx="2894478" cy="385438"/>
          </a:xfrm>
        </p:grpSpPr>
        <p:pic>
          <p:nvPicPr>
            <p:cNvPr id="4" name="Image 3">
              <a:hlinkClick r:id="rId2"/>
              <a:extLst>
                <a:ext uri="{FF2B5EF4-FFF2-40B4-BE49-F238E27FC236}">
                  <a16:creationId xmlns:a16="http://schemas.microsoft.com/office/drawing/2014/main" id="{B6D094B2-5E18-40D5-A7CB-E6418C723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996" y="3119145"/>
              <a:ext cx="1260872" cy="385438"/>
            </a:xfrm>
            <a:prstGeom prst="rect">
              <a:avLst/>
            </a:prstGeom>
          </p:spPr>
        </p:pic>
        <p:pic>
          <p:nvPicPr>
            <p:cNvPr id="5" name="Image 4">
              <a:hlinkClick r:id="rId4"/>
              <a:extLst>
                <a:ext uri="{FF2B5EF4-FFF2-40B4-BE49-F238E27FC236}">
                  <a16:creationId xmlns:a16="http://schemas.microsoft.com/office/drawing/2014/main" id="{A03983EE-A772-4287-8814-0E5571E2B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9649" y="3121640"/>
              <a:ext cx="1266825" cy="382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898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rnière page">
    <p:bg>
      <p:bgPr>
        <a:solidFill>
          <a:srgbClr val="353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090" y="303913"/>
            <a:ext cx="204739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12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rnière page">
    <p:bg>
      <p:bgPr>
        <a:solidFill>
          <a:srgbClr val="009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53D4D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rgbClr val="353D4D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326" y="296479"/>
            <a:ext cx="191092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8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Transitions ">
    <p:bg>
      <p:bgPr>
        <a:solidFill>
          <a:srgbClr val="353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2123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n">
    <p:bg>
      <p:bgPr>
        <a:solidFill>
          <a:srgbClr val="009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825" y="1131591"/>
            <a:ext cx="8642350" cy="3600400"/>
          </a:xfrm>
        </p:spPr>
        <p:txBody>
          <a:bodyPr/>
          <a:lstStyle>
            <a:lvl1pPr marL="0" indent="0">
              <a:buFont typeface="+mj-lt"/>
              <a:buNone/>
              <a:defRPr sz="2800">
                <a:solidFill>
                  <a:srgbClr val="353D4D"/>
                </a:solidFill>
              </a:defRPr>
            </a:lvl1pPr>
            <a:lvl2pPr marL="177800" indent="-177800" algn="l">
              <a:buClr>
                <a:srgbClr val="6798A0"/>
              </a:buClr>
              <a:buFont typeface="+mj-lt"/>
              <a:buAutoNum type="arabicPeriod"/>
              <a:defRPr sz="2400">
                <a:solidFill>
                  <a:srgbClr val="353D4D"/>
                </a:solidFill>
              </a:defRPr>
            </a:lvl2pPr>
            <a:lvl3pPr marL="95250" indent="-95250">
              <a:buFont typeface="+mj-lt"/>
              <a:buAutoNum type="arabicPeriod"/>
              <a:defRPr>
                <a:solidFill>
                  <a:srgbClr val="353D4D"/>
                </a:solidFill>
              </a:defRPr>
            </a:lvl3pPr>
            <a:lvl4pPr marL="95250" indent="-95250">
              <a:buFont typeface="+mj-lt"/>
              <a:buAutoNum type="arabicPeriod"/>
              <a:defRPr>
                <a:solidFill>
                  <a:srgbClr val="353D4D"/>
                </a:solidFill>
              </a:defRPr>
            </a:lvl4pPr>
            <a:lvl5pPr marL="95250" indent="-95250">
              <a:buFont typeface="+mj-lt"/>
              <a:buAutoNum type="arabicPeriod"/>
              <a:defRPr>
                <a:solidFill>
                  <a:srgbClr val="353D4D"/>
                </a:solidFill>
              </a:defRPr>
            </a:lvl5pPr>
            <a:lvl6pPr marL="627063" indent="-265113" algn="l">
              <a:buClr>
                <a:srgbClr val="6798A0"/>
              </a:buClr>
              <a:buFont typeface="+mj-lt"/>
              <a:buAutoNum type="alphaLcParenR"/>
              <a:defRPr>
                <a:solidFill>
                  <a:srgbClr val="353D4D"/>
                </a:solidFill>
              </a:defRPr>
            </a:lvl6pPr>
          </a:lstStyle>
          <a:p>
            <a:pPr lvl="1"/>
            <a:r>
              <a:rPr lang="fr-FR"/>
              <a:t>Deuxième niveau</a:t>
            </a:r>
          </a:p>
          <a:p>
            <a:pPr lvl="5"/>
            <a:r>
              <a:rPr lang="fr-FR"/>
              <a:t>Troisième niveau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340"/>
            <a:ext cx="7200800" cy="54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7995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bg>
      <p:bgPr>
        <a:solidFill>
          <a:srgbClr val="C72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235A6E65-E07F-41DE-8C79-47C32AF1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8220F6BB-CBC3-4CCA-9478-5A4B0E6DD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159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CB6EDFF6-027F-4AC6-9A7F-AC3E3E9D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C90CF89E-FFD0-436A-8B3C-8B311AFEA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8850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bg>
      <p:bgPr>
        <a:solidFill>
          <a:srgbClr val="EB5A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CB6EDFF6-027F-4AC6-9A7F-AC3E3E9D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635646"/>
            <a:ext cx="7200800" cy="857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10">
            <a:extLst>
              <a:ext uri="{FF2B5EF4-FFF2-40B4-BE49-F238E27FC236}">
                <a16:creationId xmlns:a16="http://schemas.microsoft.com/office/drawing/2014/main" id="{C90CF89E-FFD0-436A-8B3C-8B311AFEA6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550" y="2571750"/>
            <a:ext cx="7200900" cy="576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3800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itre 7"/>
          <p:cNvSpPr>
            <a:spLocks noGrp="1"/>
          </p:cNvSpPr>
          <p:nvPr>
            <p:ph type="title"/>
          </p:nvPr>
        </p:nvSpPr>
        <p:spPr>
          <a:xfrm>
            <a:off x="899592" y="1635646"/>
            <a:ext cx="7200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899592" y="2640311"/>
            <a:ext cx="7200800" cy="723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9800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906" r:id="rId2"/>
    <p:sldLayoutId id="2147483755" r:id="rId3"/>
    <p:sldLayoutId id="2147483902" r:id="rId4"/>
    <p:sldLayoutId id="2147483900" r:id="rId5"/>
    <p:sldLayoutId id="2147483758" r:id="rId6"/>
    <p:sldLayoutId id="2147483757" r:id="rId7"/>
    <p:sldLayoutId id="2147483912" r:id="rId8"/>
    <p:sldLayoutId id="2147483907" r:id="rId9"/>
    <p:sldLayoutId id="2147483908" r:id="rId10"/>
    <p:sldLayoutId id="2147483915" r:id="rId11"/>
    <p:sldLayoutId id="2147483916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353D4D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400" kern="1200">
          <a:solidFill>
            <a:srgbClr val="353D4D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5400000">
            <a:off x="4355999" y="372949"/>
            <a:ext cx="432000" cy="9144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45659" y="83546"/>
            <a:ext cx="8441141" cy="14245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45659" y="1521725"/>
            <a:ext cx="8427493" cy="3072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 Autre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1699146" y="4846193"/>
            <a:ext cx="7007365" cy="26550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r-FR"/>
            </a:defPPr>
            <a:lvl1pPr marL="0" algn="l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baseline="0">
                <a:solidFill>
                  <a:schemeClr val="bg1"/>
                </a:solidFill>
              </a:rPr>
              <a:t>Auvergne-Rhône-Alpes </a:t>
            </a:r>
          </a:p>
          <a:p>
            <a:pPr algn="r"/>
            <a:r>
              <a:rPr lang="fr-FR" baseline="0">
                <a:solidFill>
                  <a:schemeClr val="bg1"/>
                </a:solidFill>
              </a:rPr>
              <a:t>Entreprises</a:t>
            </a:r>
            <a:r>
              <a:rPr lang="fr-FR">
                <a:solidFill>
                  <a:schemeClr val="bg1"/>
                </a:solidFill>
              </a:rPr>
              <a:t> | 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18" y="4753135"/>
            <a:ext cx="840805" cy="369603"/>
          </a:xfrm>
          <a:prstGeom prst="rect">
            <a:avLst/>
          </a:prstGeom>
        </p:spPr>
      </p:pic>
      <p:sp>
        <p:nvSpPr>
          <p:cNvPr id="10" name="Espace réservé du numéro de diapositive 3"/>
          <p:cNvSpPr txBox="1">
            <a:spLocks/>
          </p:cNvSpPr>
          <p:nvPr userDrawn="1"/>
        </p:nvSpPr>
        <p:spPr>
          <a:xfrm>
            <a:off x="8727992" y="4807631"/>
            <a:ext cx="36004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7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4310F6-0FCF-4DF9-891A-BCA987DD9F08}" type="slidenum">
              <a:rPr lang="fr-FR" smtClean="0">
                <a:solidFill>
                  <a:schemeClr val="bg1"/>
                </a:solidFill>
              </a:rPr>
              <a:pPr/>
              <a:t>‹N°›</a:t>
            </a:fld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4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90" r:id="rId2"/>
    <p:sldLayoutId id="2147483891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901" r:id="rId10"/>
    <p:sldLayoutId id="2147483914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353D4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b="1" kern="1200">
          <a:solidFill>
            <a:srgbClr val="353D4D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353D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65A5A8BC-2477-46E9-AB8D-1A3BC40D7435}"/>
              </a:ext>
            </a:extLst>
          </p:cNvPr>
          <p:cNvGrpSpPr/>
          <p:nvPr userDrawn="1"/>
        </p:nvGrpSpPr>
        <p:grpSpPr>
          <a:xfrm>
            <a:off x="1" y="691"/>
            <a:ext cx="9147125" cy="5142809"/>
            <a:chOff x="1" y="922"/>
            <a:chExt cx="12196167" cy="6857078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C4BACD21-1CDF-4F3C-84AC-2467FC3A4E3F}"/>
                </a:ext>
              </a:extLst>
            </p:cNvPr>
            <p:cNvSpPr/>
            <p:nvPr userDrawn="1"/>
          </p:nvSpPr>
          <p:spPr>
            <a:xfrm>
              <a:off x="1" y="1690688"/>
              <a:ext cx="10736826" cy="5167312"/>
            </a:xfrm>
            <a:custGeom>
              <a:avLst/>
              <a:gdLst>
                <a:gd name="connsiteX0" fmla="*/ 0 w 8367252"/>
                <a:gd name="connsiteY0" fmla="*/ 0 h 5167312"/>
                <a:gd name="connsiteX1" fmla="*/ 8367252 w 8367252"/>
                <a:gd name="connsiteY1" fmla="*/ 0 h 5167312"/>
                <a:gd name="connsiteX2" fmla="*/ 8367252 w 8367252"/>
                <a:gd name="connsiteY2" fmla="*/ 5167312 h 5167312"/>
                <a:gd name="connsiteX3" fmla="*/ 0 w 8367252"/>
                <a:gd name="connsiteY3" fmla="*/ 5167312 h 5167312"/>
                <a:gd name="connsiteX4" fmla="*/ 0 w 8367252"/>
                <a:gd name="connsiteY4" fmla="*/ 0 h 5167312"/>
                <a:gd name="connsiteX0" fmla="*/ 0 w 10736826"/>
                <a:gd name="connsiteY0" fmla="*/ 0 h 5167312"/>
                <a:gd name="connsiteX1" fmla="*/ 10736826 w 10736826"/>
                <a:gd name="connsiteY1" fmla="*/ 9832 h 5167312"/>
                <a:gd name="connsiteX2" fmla="*/ 8367252 w 10736826"/>
                <a:gd name="connsiteY2" fmla="*/ 5167312 h 5167312"/>
                <a:gd name="connsiteX3" fmla="*/ 0 w 10736826"/>
                <a:gd name="connsiteY3" fmla="*/ 5167312 h 5167312"/>
                <a:gd name="connsiteX4" fmla="*/ 0 w 10736826"/>
                <a:gd name="connsiteY4" fmla="*/ 0 h 516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6826" h="5167312">
                  <a:moveTo>
                    <a:pt x="0" y="0"/>
                  </a:moveTo>
                  <a:lnTo>
                    <a:pt x="10736826" y="9832"/>
                  </a:lnTo>
                  <a:lnTo>
                    <a:pt x="8367252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86A779AC-6C17-4BE6-87A9-E676812D9918}"/>
                </a:ext>
              </a:extLst>
            </p:cNvPr>
            <p:cNvSpPr/>
            <p:nvPr userDrawn="1"/>
          </p:nvSpPr>
          <p:spPr>
            <a:xfrm>
              <a:off x="10886700" y="922"/>
              <a:ext cx="1305300" cy="1511303"/>
            </a:xfrm>
            <a:custGeom>
              <a:avLst/>
              <a:gdLst>
                <a:gd name="connsiteX0" fmla="*/ 0 w 1799303"/>
                <a:gd name="connsiteY0" fmla="*/ 0 h 1501470"/>
                <a:gd name="connsiteX1" fmla="*/ 1799303 w 1799303"/>
                <a:gd name="connsiteY1" fmla="*/ 0 h 1501470"/>
                <a:gd name="connsiteX2" fmla="*/ 1799303 w 1799303"/>
                <a:gd name="connsiteY2" fmla="*/ 1501470 h 1501470"/>
                <a:gd name="connsiteX3" fmla="*/ 0 w 1799303"/>
                <a:gd name="connsiteY3" fmla="*/ 1501470 h 1501470"/>
                <a:gd name="connsiteX4" fmla="*/ 0 w 1799303"/>
                <a:gd name="connsiteY4" fmla="*/ 0 h 1501470"/>
                <a:gd name="connsiteX0" fmla="*/ 668594 w 2467897"/>
                <a:gd name="connsiteY0" fmla="*/ 0 h 1501470"/>
                <a:gd name="connsiteX1" fmla="*/ 2467897 w 2467897"/>
                <a:gd name="connsiteY1" fmla="*/ 0 h 1501470"/>
                <a:gd name="connsiteX2" fmla="*/ 2467897 w 2467897"/>
                <a:gd name="connsiteY2" fmla="*/ 1501470 h 1501470"/>
                <a:gd name="connsiteX3" fmla="*/ 0 w 2467897"/>
                <a:gd name="connsiteY3" fmla="*/ 1491637 h 1501470"/>
                <a:gd name="connsiteX4" fmla="*/ 668594 w 2467897"/>
                <a:gd name="connsiteY4" fmla="*/ 0 h 1501470"/>
                <a:gd name="connsiteX0" fmla="*/ 1254195 w 2467897"/>
                <a:gd name="connsiteY0" fmla="*/ 0 h 1521135"/>
                <a:gd name="connsiteX1" fmla="*/ 2467897 w 2467897"/>
                <a:gd name="connsiteY1" fmla="*/ 19665 h 1521135"/>
                <a:gd name="connsiteX2" fmla="*/ 2467897 w 2467897"/>
                <a:gd name="connsiteY2" fmla="*/ 1521135 h 1521135"/>
                <a:gd name="connsiteX3" fmla="*/ 0 w 2467897"/>
                <a:gd name="connsiteY3" fmla="*/ 1511302 h 1521135"/>
                <a:gd name="connsiteX4" fmla="*/ 1254195 w 2467897"/>
                <a:gd name="connsiteY4" fmla="*/ 0 h 1521135"/>
                <a:gd name="connsiteX0" fmla="*/ 1672483 w 2467897"/>
                <a:gd name="connsiteY0" fmla="*/ 0 h 1521135"/>
                <a:gd name="connsiteX1" fmla="*/ 2467897 w 2467897"/>
                <a:gd name="connsiteY1" fmla="*/ 19665 h 1521135"/>
                <a:gd name="connsiteX2" fmla="*/ 2467897 w 2467897"/>
                <a:gd name="connsiteY2" fmla="*/ 1521135 h 1521135"/>
                <a:gd name="connsiteX3" fmla="*/ 0 w 2467897"/>
                <a:gd name="connsiteY3" fmla="*/ 1511302 h 1521135"/>
                <a:gd name="connsiteX4" fmla="*/ 1672483 w 2467897"/>
                <a:gd name="connsiteY4" fmla="*/ 0 h 1521135"/>
                <a:gd name="connsiteX0" fmla="*/ 1442424 w 2467897"/>
                <a:gd name="connsiteY0" fmla="*/ 0 h 1511303"/>
                <a:gd name="connsiteX1" fmla="*/ 2467897 w 2467897"/>
                <a:gd name="connsiteY1" fmla="*/ 9833 h 1511303"/>
                <a:gd name="connsiteX2" fmla="*/ 2467897 w 2467897"/>
                <a:gd name="connsiteY2" fmla="*/ 1511303 h 1511303"/>
                <a:gd name="connsiteX3" fmla="*/ 0 w 2467897"/>
                <a:gd name="connsiteY3" fmla="*/ 1501470 h 1511303"/>
                <a:gd name="connsiteX4" fmla="*/ 1442424 w 2467897"/>
                <a:gd name="connsiteY4" fmla="*/ 0 h 1511303"/>
                <a:gd name="connsiteX0" fmla="*/ 1365586 w 2467897"/>
                <a:gd name="connsiteY0" fmla="*/ 0 h 1511303"/>
                <a:gd name="connsiteX1" fmla="*/ 2467897 w 2467897"/>
                <a:gd name="connsiteY1" fmla="*/ 9833 h 1511303"/>
                <a:gd name="connsiteX2" fmla="*/ 2467897 w 2467897"/>
                <a:gd name="connsiteY2" fmla="*/ 1511303 h 1511303"/>
                <a:gd name="connsiteX3" fmla="*/ 0 w 2467897"/>
                <a:gd name="connsiteY3" fmla="*/ 1501470 h 1511303"/>
                <a:gd name="connsiteX4" fmla="*/ 1365586 w 2467897"/>
                <a:gd name="connsiteY4" fmla="*/ 0 h 151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897" h="1511303">
                  <a:moveTo>
                    <a:pt x="1365586" y="0"/>
                  </a:moveTo>
                  <a:lnTo>
                    <a:pt x="2467897" y="9833"/>
                  </a:lnTo>
                  <a:lnTo>
                    <a:pt x="2467897" y="1511303"/>
                  </a:lnTo>
                  <a:lnTo>
                    <a:pt x="0" y="1501470"/>
                  </a:lnTo>
                  <a:lnTo>
                    <a:pt x="1365586" y="0"/>
                  </a:lnTo>
                  <a:close/>
                </a:path>
              </a:pathLst>
            </a:custGeom>
            <a:solidFill>
              <a:srgbClr val="C72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C3D9FDB-DC3A-400D-8513-E82D51776E7A}"/>
                </a:ext>
              </a:extLst>
            </p:cNvPr>
            <p:cNvSpPr/>
            <p:nvPr userDrawn="1"/>
          </p:nvSpPr>
          <p:spPr>
            <a:xfrm>
              <a:off x="8489408" y="1680856"/>
              <a:ext cx="3706760" cy="5177144"/>
            </a:xfrm>
            <a:custGeom>
              <a:avLst/>
              <a:gdLst>
                <a:gd name="connsiteX0" fmla="*/ 0 w 4493341"/>
                <a:gd name="connsiteY0" fmla="*/ 0 h 5177144"/>
                <a:gd name="connsiteX1" fmla="*/ 4493341 w 4493341"/>
                <a:gd name="connsiteY1" fmla="*/ 0 h 5177144"/>
                <a:gd name="connsiteX2" fmla="*/ 4493341 w 4493341"/>
                <a:gd name="connsiteY2" fmla="*/ 5177144 h 5177144"/>
                <a:gd name="connsiteX3" fmla="*/ 0 w 4493341"/>
                <a:gd name="connsiteY3" fmla="*/ 5177144 h 5177144"/>
                <a:gd name="connsiteX4" fmla="*/ 0 w 4493341"/>
                <a:gd name="connsiteY4" fmla="*/ 0 h 5177144"/>
                <a:gd name="connsiteX0" fmla="*/ 3215148 w 4493341"/>
                <a:gd name="connsiteY0" fmla="*/ 0 h 5177144"/>
                <a:gd name="connsiteX1" fmla="*/ 4493341 w 4493341"/>
                <a:gd name="connsiteY1" fmla="*/ 0 h 5177144"/>
                <a:gd name="connsiteX2" fmla="*/ 4493341 w 4493341"/>
                <a:gd name="connsiteY2" fmla="*/ 5177144 h 5177144"/>
                <a:gd name="connsiteX3" fmla="*/ 0 w 4493341"/>
                <a:gd name="connsiteY3" fmla="*/ 5177144 h 5177144"/>
                <a:gd name="connsiteX4" fmla="*/ 3215148 w 4493341"/>
                <a:gd name="connsiteY4" fmla="*/ 0 h 5177144"/>
                <a:gd name="connsiteX0" fmla="*/ 1858296 w 3136489"/>
                <a:gd name="connsiteY0" fmla="*/ 0 h 5177144"/>
                <a:gd name="connsiteX1" fmla="*/ 3136489 w 3136489"/>
                <a:gd name="connsiteY1" fmla="*/ 0 h 5177144"/>
                <a:gd name="connsiteX2" fmla="*/ 3136489 w 3136489"/>
                <a:gd name="connsiteY2" fmla="*/ 5177144 h 5177144"/>
                <a:gd name="connsiteX3" fmla="*/ 0 w 3136489"/>
                <a:gd name="connsiteY3" fmla="*/ 5177144 h 5177144"/>
                <a:gd name="connsiteX4" fmla="*/ 1858296 w 3136489"/>
                <a:gd name="connsiteY4" fmla="*/ 0 h 5177144"/>
                <a:gd name="connsiteX0" fmla="*/ 2428567 w 3706760"/>
                <a:gd name="connsiteY0" fmla="*/ 0 h 5177144"/>
                <a:gd name="connsiteX1" fmla="*/ 3706760 w 3706760"/>
                <a:gd name="connsiteY1" fmla="*/ 0 h 5177144"/>
                <a:gd name="connsiteX2" fmla="*/ 3706760 w 3706760"/>
                <a:gd name="connsiteY2" fmla="*/ 5177144 h 5177144"/>
                <a:gd name="connsiteX3" fmla="*/ 0 w 3706760"/>
                <a:gd name="connsiteY3" fmla="*/ 5147647 h 5177144"/>
                <a:gd name="connsiteX4" fmla="*/ 2428567 w 3706760"/>
                <a:gd name="connsiteY4" fmla="*/ 0 h 5177144"/>
                <a:gd name="connsiteX0" fmla="*/ 2359742 w 3706760"/>
                <a:gd name="connsiteY0" fmla="*/ 0 h 5177144"/>
                <a:gd name="connsiteX1" fmla="*/ 3706760 w 3706760"/>
                <a:gd name="connsiteY1" fmla="*/ 0 h 5177144"/>
                <a:gd name="connsiteX2" fmla="*/ 3706760 w 3706760"/>
                <a:gd name="connsiteY2" fmla="*/ 5177144 h 5177144"/>
                <a:gd name="connsiteX3" fmla="*/ 0 w 3706760"/>
                <a:gd name="connsiteY3" fmla="*/ 5147647 h 5177144"/>
                <a:gd name="connsiteX4" fmla="*/ 2359742 w 3706760"/>
                <a:gd name="connsiteY4" fmla="*/ 0 h 517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6760" h="5177144">
                  <a:moveTo>
                    <a:pt x="2359742" y="0"/>
                  </a:moveTo>
                  <a:lnTo>
                    <a:pt x="3706760" y="0"/>
                  </a:lnTo>
                  <a:lnTo>
                    <a:pt x="3706760" y="5177144"/>
                  </a:lnTo>
                  <a:lnTo>
                    <a:pt x="0" y="5147647"/>
                  </a:lnTo>
                  <a:lnTo>
                    <a:pt x="2359742" y="0"/>
                  </a:lnTo>
                  <a:close/>
                </a:path>
              </a:pathLst>
            </a:custGeom>
            <a:solidFill>
              <a:srgbClr val="353D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5E6980E-0B9C-433F-AAD9-3C0511D8A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412" y="229095"/>
            <a:ext cx="2327613" cy="5389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CA25CA-4831-4905-B4AE-A63AF05766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37" y="18189"/>
            <a:ext cx="2598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0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65A5A8BC-2477-46E9-AB8D-1A3BC40D7435}"/>
              </a:ext>
            </a:extLst>
          </p:cNvPr>
          <p:cNvGrpSpPr/>
          <p:nvPr userDrawn="1"/>
        </p:nvGrpSpPr>
        <p:grpSpPr>
          <a:xfrm>
            <a:off x="1" y="691"/>
            <a:ext cx="9147125" cy="5142809"/>
            <a:chOff x="1" y="922"/>
            <a:chExt cx="12196167" cy="6857078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C4BACD21-1CDF-4F3C-84AC-2467FC3A4E3F}"/>
                </a:ext>
              </a:extLst>
            </p:cNvPr>
            <p:cNvSpPr/>
            <p:nvPr userDrawn="1"/>
          </p:nvSpPr>
          <p:spPr>
            <a:xfrm>
              <a:off x="1" y="1690688"/>
              <a:ext cx="10736826" cy="5167312"/>
            </a:xfrm>
            <a:custGeom>
              <a:avLst/>
              <a:gdLst>
                <a:gd name="connsiteX0" fmla="*/ 0 w 8367252"/>
                <a:gd name="connsiteY0" fmla="*/ 0 h 5167312"/>
                <a:gd name="connsiteX1" fmla="*/ 8367252 w 8367252"/>
                <a:gd name="connsiteY1" fmla="*/ 0 h 5167312"/>
                <a:gd name="connsiteX2" fmla="*/ 8367252 w 8367252"/>
                <a:gd name="connsiteY2" fmla="*/ 5167312 h 5167312"/>
                <a:gd name="connsiteX3" fmla="*/ 0 w 8367252"/>
                <a:gd name="connsiteY3" fmla="*/ 5167312 h 5167312"/>
                <a:gd name="connsiteX4" fmla="*/ 0 w 8367252"/>
                <a:gd name="connsiteY4" fmla="*/ 0 h 5167312"/>
                <a:gd name="connsiteX0" fmla="*/ 0 w 10736826"/>
                <a:gd name="connsiteY0" fmla="*/ 0 h 5167312"/>
                <a:gd name="connsiteX1" fmla="*/ 10736826 w 10736826"/>
                <a:gd name="connsiteY1" fmla="*/ 9832 h 5167312"/>
                <a:gd name="connsiteX2" fmla="*/ 8367252 w 10736826"/>
                <a:gd name="connsiteY2" fmla="*/ 5167312 h 5167312"/>
                <a:gd name="connsiteX3" fmla="*/ 0 w 10736826"/>
                <a:gd name="connsiteY3" fmla="*/ 5167312 h 5167312"/>
                <a:gd name="connsiteX4" fmla="*/ 0 w 10736826"/>
                <a:gd name="connsiteY4" fmla="*/ 0 h 516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6826" h="5167312">
                  <a:moveTo>
                    <a:pt x="0" y="0"/>
                  </a:moveTo>
                  <a:lnTo>
                    <a:pt x="10736826" y="9832"/>
                  </a:lnTo>
                  <a:lnTo>
                    <a:pt x="8367252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86A779AC-6C17-4BE6-87A9-E676812D9918}"/>
                </a:ext>
              </a:extLst>
            </p:cNvPr>
            <p:cNvSpPr/>
            <p:nvPr userDrawn="1"/>
          </p:nvSpPr>
          <p:spPr>
            <a:xfrm>
              <a:off x="10886700" y="922"/>
              <a:ext cx="1305300" cy="1511303"/>
            </a:xfrm>
            <a:custGeom>
              <a:avLst/>
              <a:gdLst>
                <a:gd name="connsiteX0" fmla="*/ 0 w 1799303"/>
                <a:gd name="connsiteY0" fmla="*/ 0 h 1501470"/>
                <a:gd name="connsiteX1" fmla="*/ 1799303 w 1799303"/>
                <a:gd name="connsiteY1" fmla="*/ 0 h 1501470"/>
                <a:gd name="connsiteX2" fmla="*/ 1799303 w 1799303"/>
                <a:gd name="connsiteY2" fmla="*/ 1501470 h 1501470"/>
                <a:gd name="connsiteX3" fmla="*/ 0 w 1799303"/>
                <a:gd name="connsiteY3" fmla="*/ 1501470 h 1501470"/>
                <a:gd name="connsiteX4" fmla="*/ 0 w 1799303"/>
                <a:gd name="connsiteY4" fmla="*/ 0 h 1501470"/>
                <a:gd name="connsiteX0" fmla="*/ 668594 w 2467897"/>
                <a:gd name="connsiteY0" fmla="*/ 0 h 1501470"/>
                <a:gd name="connsiteX1" fmla="*/ 2467897 w 2467897"/>
                <a:gd name="connsiteY1" fmla="*/ 0 h 1501470"/>
                <a:gd name="connsiteX2" fmla="*/ 2467897 w 2467897"/>
                <a:gd name="connsiteY2" fmla="*/ 1501470 h 1501470"/>
                <a:gd name="connsiteX3" fmla="*/ 0 w 2467897"/>
                <a:gd name="connsiteY3" fmla="*/ 1491637 h 1501470"/>
                <a:gd name="connsiteX4" fmla="*/ 668594 w 2467897"/>
                <a:gd name="connsiteY4" fmla="*/ 0 h 1501470"/>
                <a:gd name="connsiteX0" fmla="*/ 1254195 w 2467897"/>
                <a:gd name="connsiteY0" fmla="*/ 0 h 1521135"/>
                <a:gd name="connsiteX1" fmla="*/ 2467897 w 2467897"/>
                <a:gd name="connsiteY1" fmla="*/ 19665 h 1521135"/>
                <a:gd name="connsiteX2" fmla="*/ 2467897 w 2467897"/>
                <a:gd name="connsiteY2" fmla="*/ 1521135 h 1521135"/>
                <a:gd name="connsiteX3" fmla="*/ 0 w 2467897"/>
                <a:gd name="connsiteY3" fmla="*/ 1511302 h 1521135"/>
                <a:gd name="connsiteX4" fmla="*/ 1254195 w 2467897"/>
                <a:gd name="connsiteY4" fmla="*/ 0 h 1521135"/>
                <a:gd name="connsiteX0" fmla="*/ 1672483 w 2467897"/>
                <a:gd name="connsiteY0" fmla="*/ 0 h 1521135"/>
                <a:gd name="connsiteX1" fmla="*/ 2467897 w 2467897"/>
                <a:gd name="connsiteY1" fmla="*/ 19665 h 1521135"/>
                <a:gd name="connsiteX2" fmla="*/ 2467897 w 2467897"/>
                <a:gd name="connsiteY2" fmla="*/ 1521135 h 1521135"/>
                <a:gd name="connsiteX3" fmla="*/ 0 w 2467897"/>
                <a:gd name="connsiteY3" fmla="*/ 1511302 h 1521135"/>
                <a:gd name="connsiteX4" fmla="*/ 1672483 w 2467897"/>
                <a:gd name="connsiteY4" fmla="*/ 0 h 1521135"/>
                <a:gd name="connsiteX0" fmla="*/ 1442424 w 2467897"/>
                <a:gd name="connsiteY0" fmla="*/ 0 h 1511303"/>
                <a:gd name="connsiteX1" fmla="*/ 2467897 w 2467897"/>
                <a:gd name="connsiteY1" fmla="*/ 9833 h 1511303"/>
                <a:gd name="connsiteX2" fmla="*/ 2467897 w 2467897"/>
                <a:gd name="connsiteY2" fmla="*/ 1511303 h 1511303"/>
                <a:gd name="connsiteX3" fmla="*/ 0 w 2467897"/>
                <a:gd name="connsiteY3" fmla="*/ 1501470 h 1511303"/>
                <a:gd name="connsiteX4" fmla="*/ 1442424 w 2467897"/>
                <a:gd name="connsiteY4" fmla="*/ 0 h 1511303"/>
                <a:gd name="connsiteX0" fmla="*/ 1365586 w 2467897"/>
                <a:gd name="connsiteY0" fmla="*/ 0 h 1511303"/>
                <a:gd name="connsiteX1" fmla="*/ 2467897 w 2467897"/>
                <a:gd name="connsiteY1" fmla="*/ 9833 h 1511303"/>
                <a:gd name="connsiteX2" fmla="*/ 2467897 w 2467897"/>
                <a:gd name="connsiteY2" fmla="*/ 1511303 h 1511303"/>
                <a:gd name="connsiteX3" fmla="*/ 0 w 2467897"/>
                <a:gd name="connsiteY3" fmla="*/ 1501470 h 1511303"/>
                <a:gd name="connsiteX4" fmla="*/ 1365586 w 2467897"/>
                <a:gd name="connsiteY4" fmla="*/ 0 h 1511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897" h="1511303">
                  <a:moveTo>
                    <a:pt x="1365586" y="0"/>
                  </a:moveTo>
                  <a:lnTo>
                    <a:pt x="2467897" y="9833"/>
                  </a:lnTo>
                  <a:lnTo>
                    <a:pt x="2467897" y="1511303"/>
                  </a:lnTo>
                  <a:lnTo>
                    <a:pt x="0" y="1501470"/>
                  </a:lnTo>
                  <a:lnTo>
                    <a:pt x="136558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0C3D9FDB-DC3A-400D-8513-E82D51776E7A}"/>
                </a:ext>
              </a:extLst>
            </p:cNvPr>
            <p:cNvSpPr/>
            <p:nvPr userDrawn="1"/>
          </p:nvSpPr>
          <p:spPr>
            <a:xfrm>
              <a:off x="8489408" y="1680856"/>
              <a:ext cx="3706760" cy="5177144"/>
            </a:xfrm>
            <a:custGeom>
              <a:avLst/>
              <a:gdLst>
                <a:gd name="connsiteX0" fmla="*/ 0 w 4493341"/>
                <a:gd name="connsiteY0" fmla="*/ 0 h 5177144"/>
                <a:gd name="connsiteX1" fmla="*/ 4493341 w 4493341"/>
                <a:gd name="connsiteY1" fmla="*/ 0 h 5177144"/>
                <a:gd name="connsiteX2" fmla="*/ 4493341 w 4493341"/>
                <a:gd name="connsiteY2" fmla="*/ 5177144 h 5177144"/>
                <a:gd name="connsiteX3" fmla="*/ 0 w 4493341"/>
                <a:gd name="connsiteY3" fmla="*/ 5177144 h 5177144"/>
                <a:gd name="connsiteX4" fmla="*/ 0 w 4493341"/>
                <a:gd name="connsiteY4" fmla="*/ 0 h 5177144"/>
                <a:gd name="connsiteX0" fmla="*/ 3215148 w 4493341"/>
                <a:gd name="connsiteY0" fmla="*/ 0 h 5177144"/>
                <a:gd name="connsiteX1" fmla="*/ 4493341 w 4493341"/>
                <a:gd name="connsiteY1" fmla="*/ 0 h 5177144"/>
                <a:gd name="connsiteX2" fmla="*/ 4493341 w 4493341"/>
                <a:gd name="connsiteY2" fmla="*/ 5177144 h 5177144"/>
                <a:gd name="connsiteX3" fmla="*/ 0 w 4493341"/>
                <a:gd name="connsiteY3" fmla="*/ 5177144 h 5177144"/>
                <a:gd name="connsiteX4" fmla="*/ 3215148 w 4493341"/>
                <a:gd name="connsiteY4" fmla="*/ 0 h 5177144"/>
                <a:gd name="connsiteX0" fmla="*/ 1858296 w 3136489"/>
                <a:gd name="connsiteY0" fmla="*/ 0 h 5177144"/>
                <a:gd name="connsiteX1" fmla="*/ 3136489 w 3136489"/>
                <a:gd name="connsiteY1" fmla="*/ 0 h 5177144"/>
                <a:gd name="connsiteX2" fmla="*/ 3136489 w 3136489"/>
                <a:gd name="connsiteY2" fmla="*/ 5177144 h 5177144"/>
                <a:gd name="connsiteX3" fmla="*/ 0 w 3136489"/>
                <a:gd name="connsiteY3" fmla="*/ 5177144 h 5177144"/>
                <a:gd name="connsiteX4" fmla="*/ 1858296 w 3136489"/>
                <a:gd name="connsiteY4" fmla="*/ 0 h 5177144"/>
                <a:gd name="connsiteX0" fmla="*/ 2428567 w 3706760"/>
                <a:gd name="connsiteY0" fmla="*/ 0 h 5177144"/>
                <a:gd name="connsiteX1" fmla="*/ 3706760 w 3706760"/>
                <a:gd name="connsiteY1" fmla="*/ 0 h 5177144"/>
                <a:gd name="connsiteX2" fmla="*/ 3706760 w 3706760"/>
                <a:gd name="connsiteY2" fmla="*/ 5177144 h 5177144"/>
                <a:gd name="connsiteX3" fmla="*/ 0 w 3706760"/>
                <a:gd name="connsiteY3" fmla="*/ 5147647 h 5177144"/>
                <a:gd name="connsiteX4" fmla="*/ 2428567 w 3706760"/>
                <a:gd name="connsiteY4" fmla="*/ 0 h 5177144"/>
                <a:gd name="connsiteX0" fmla="*/ 2359742 w 3706760"/>
                <a:gd name="connsiteY0" fmla="*/ 0 h 5177144"/>
                <a:gd name="connsiteX1" fmla="*/ 3706760 w 3706760"/>
                <a:gd name="connsiteY1" fmla="*/ 0 h 5177144"/>
                <a:gd name="connsiteX2" fmla="*/ 3706760 w 3706760"/>
                <a:gd name="connsiteY2" fmla="*/ 5177144 h 5177144"/>
                <a:gd name="connsiteX3" fmla="*/ 0 w 3706760"/>
                <a:gd name="connsiteY3" fmla="*/ 5147647 h 5177144"/>
                <a:gd name="connsiteX4" fmla="*/ 2359742 w 3706760"/>
                <a:gd name="connsiteY4" fmla="*/ 0 h 517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6760" h="5177144">
                  <a:moveTo>
                    <a:pt x="2359742" y="0"/>
                  </a:moveTo>
                  <a:lnTo>
                    <a:pt x="3706760" y="0"/>
                  </a:lnTo>
                  <a:lnTo>
                    <a:pt x="3706760" y="5177144"/>
                  </a:lnTo>
                  <a:lnTo>
                    <a:pt x="0" y="5147647"/>
                  </a:lnTo>
                  <a:lnTo>
                    <a:pt x="2359742" y="0"/>
                  </a:lnTo>
                  <a:close/>
                </a:path>
              </a:pathLst>
            </a:custGeom>
            <a:solidFill>
              <a:srgbClr val="353D4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5E6980E-0B9C-433F-AAD9-3C0511D8AE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412" y="229095"/>
            <a:ext cx="2327613" cy="53891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CCA25CA-4831-4905-B4AE-A63AF05766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37" y="18189"/>
            <a:ext cx="2598855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4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11" Type="http://schemas.openxmlformats.org/officeDocument/2006/relationships/image" Target="../media/image70.png"/><Relationship Id="rId5" Type="http://schemas.openxmlformats.org/officeDocument/2006/relationships/image" Target="../media/image7.png"/><Relationship Id="rId10" Type="http://schemas.openxmlformats.org/officeDocument/2006/relationships/image" Target="../media/image69.png"/><Relationship Id="rId4" Type="http://schemas.openxmlformats.org/officeDocument/2006/relationships/image" Target="../media/image6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omsmash.com/Video-arae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3CB61B-AB71-482C-89CB-DB0F37353190}"/>
              </a:ext>
            </a:extLst>
          </p:cNvPr>
          <p:cNvSpPr/>
          <p:nvPr/>
        </p:nvSpPr>
        <p:spPr>
          <a:xfrm>
            <a:off x="5926822" y="3856381"/>
            <a:ext cx="3217178" cy="1287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7" b="41529"/>
          <a:stretch/>
        </p:blipFill>
        <p:spPr>
          <a:xfrm>
            <a:off x="7951" y="834885"/>
            <a:ext cx="9126000" cy="302149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2883" r="12876" b="34605"/>
          <a:stretch/>
        </p:blipFill>
        <p:spPr>
          <a:xfrm>
            <a:off x="3592772" y="837646"/>
            <a:ext cx="5220260" cy="3009341"/>
          </a:xfrm>
          <a:prstGeom prst="rect">
            <a:avLst/>
          </a:prstGeom>
        </p:spPr>
      </p:pic>
      <p:sp>
        <p:nvSpPr>
          <p:cNvPr id="7" name="Titre 3">
            <a:extLst>
              <a:ext uri="{FF2B5EF4-FFF2-40B4-BE49-F238E27FC236}">
                <a16:creationId xmlns:a16="http://schemas.microsoft.com/office/drawing/2014/main" id="{EEBE0EE6-3BEA-40BD-9B50-666819FC0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83" y="3865776"/>
            <a:ext cx="5905120" cy="127772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600"/>
              </a:lnSpc>
            </a:pPr>
            <a:r>
              <a:rPr lang="fr-FR" sz="2400" dirty="0">
                <a:solidFill>
                  <a:schemeClr val="bg1"/>
                </a:solidFill>
              </a:rPr>
              <a:t>Conseil Communautaire ARLYSERE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30 juin 2022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Auvergne-Rhône-Alpes entreprises 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Antenne SAVOIE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3DC406-CC96-4E5D-965F-98012A1D50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/>
        </p:blipFill>
        <p:spPr>
          <a:xfrm>
            <a:off x="5926784" y="4022999"/>
            <a:ext cx="3217216" cy="9756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3A6F2C-AD8F-21C4-35E9-E9EC869F2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0"/>
            <a:ext cx="929862" cy="83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4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002BB7-3B72-48B1-A00C-2662213B1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60" y="3895023"/>
            <a:ext cx="682765" cy="614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E758EB-E65C-4488-B7D4-0E7A5C1C3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11" y="3956976"/>
            <a:ext cx="810608" cy="490224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2DD3647-E2E8-44F8-B809-D5EAAE691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5" y="4021796"/>
            <a:ext cx="1090115" cy="4052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6F82A0-2DB4-4DBF-9DE3-3F5884F65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24" y="3900863"/>
            <a:ext cx="845457" cy="68651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740773-C90B-476E-AF89-142D67069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18" y="3955494"/>
            <a:ext cx="554895" cy="48311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4081A6E-D88B-D258-A87F-0D752EF33BCE}"/>
              </a:ext>
            </a:extLst>
          </p:cNvPr>
          <p:cNvSpPr txBox="1"/>
          <p:nvPr/>
        </p:nvSpPr>
        <p:spPr>
          <a:xfrm>
            <a:off x="480060" y="667669"/>
            <a:ext cx="75088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/>
              <a:t>Par l’antenne sur ARLYSERE en 2021 et au 30/06/2022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640909-D3FA-798C-EE7A-3413D1C54E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4" y="4021796"/>
            <a:ext cx="954481" cy="461695"/>
          </a:xfrm>
          <a:prstGeom prst="rect">
            <a:avLst/>
          </a:prstGeom>
        </p:spPr>
      </p:pic>
      <p:pic>
        <p:nvPicPr>
          <p:cNvPr id="16" name="Espace réservé du contenu 2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5DE18947-B174-0C26-AD25-145B9AD16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58" y="358950"/>
            <a:ext cx="1021109" cy="102110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89818B5-DF40-9F85-1DB9-A802933C0A97}"/>
              </a:ext>
            </a:extLst>
          </p:cNvPr>
          <p:cNvGrpSpPr/>
          <p:nvPr/>
        </p:nvGrpSpPr>
        <p:grpSpPr>
          <a:xfrm>
            <a:off x="64844" y="1490948"/>
            <a:ext cx="1889229" cy="1844582"/>
            <a:chOff x="163904" y="1490948"/>
            <a:chExt cx="1962076" cy="1844582"/>
          </a:xfrm>
        </p:grpSpPr>
        <p:sp>
          <p:nvSpPr>
            <p:cNvPr id="26" name="Trapèze 25">
              <a:extLst>
                <a:ext uri="{FF2B5EF4-FFF2-40B4-BE49-F238E27FC236}">
                  <a16:creationId xmlns:a16="http://schemas.microsoft.com/office/drawing/2014/main" id="{8E574831-908D-D119-4B94-D4D1E685AFEF}"/>
                </a:ext>
              </a:extLst>
            </p:cNvPr>
            <p:cNvSpPr/>
            <p:nvPr/>
          </p:nvSpPr>
          <p:spPr>
            <a:xfrm rot="5400000">
              <a:off x="222651" y="1432201"/>
              <a:ext cx="1844582" cy="1962076"/>
            </a:xfrm>
            <a:prstGeom prst="trapezoid">
              <a:avLst/>
            </a:prstGeom>
            <a:solidFill>
              <a:srgbClr val="009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fr-FR" sz="1600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A113947-0EA7-BADA-FAA3-8E49C8BE0912}"/>
                </a:ext>
              </a:extLst>
            </p:cNvPr>
            <p:cNvSpPr txBox="1"/>
            <p:nvPr/>
          </p:nvSpPr>
          <p:spPr>
            <a:xfrm>
              <a:off x="163904" y="1876410"/>
              <a:ext cx="19620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18 projets financés </a:t>
              </a:r>
            </a:p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en 2021</a:t>
              </a:r>
            </a:p>
            <a:p>
              <a:pPr algn="ctr"/>
              <a:r>
                <a:rPr lang="fr-FR" sz="1600" b="1" dirty="0"/>
                <a:t>Pour 194 000 € de prêts d’honneur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6B800A5E-2C19-9719-7FCE-A1D8F90B9846}"/>
              </a:ext>
            </a:extLst>
          </p:cNvPr>
          <p:cNvGrpSpPr/>
          <p:nvPr/>
        </p:nvGrpSpPr>
        <p:grpSpPr>
          <a:xfrm>
            <a:off x="2134420" y="1463861"/>
            <a:ext cx="1815274" cy="1844583"/>
            <a:chOff x="2505265" y="1482737"/>
            <a:chExt cx="1815274" cy="1844583"/>
          </a:xfrm>
        </p:grpSpPr>
        <p:sp>
          <p:nvSpPr>
            <p:cNvPr id="27" name="Trapèze 26">
              <a:extLst>
                <a:ext uri="{FF2B5EF4-FFF2-40B4-BE49-F238E27FC236}">
                  <a16:creationId xmlns:a16="http://schemas.microsoft.com/office/drawing/2014/main" id="{B185E753-A0CC-65E7-87CF-373FC0770E21}"/>
                </a:ext>
              </a:extLst>
            </p:cNvPr>
            <p:cNvSpPr/>
            <p:nvPr/>
          </p:nvSpPr>
          <p:spPr>
            <a:xfrm rot="5400000">
              <a:off x="2490880" y="1497661"/>
              <a:ext cx="1844583" cy="1814735"/>
            </a:xfrm>
            <a:prstGeom prst="trapezoid">
              <a:avLst/>
            </a:prstGeom>
            <a:solidFill>
              <a:srgbClr val="C72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fr-FR" b="1" dirty="0"/>
            </a:p>
            <a:p>
              <a:pPr algn="ctr"/>
              <a:endParaRPr lang="fr-FR" sz="1700" b="1" dirty="0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038AE838-5A50-B8D8-D6F6-F63C7DD2785E}"/>
                </a:ext>
              </a:extLst>
            </p:cNvPr>
            <p:cNvSpPr txBox="1"/>
            <p:nvPr/>
          </p:nvSpPr>
          <p:spPr>
            <a:xfrm>
              <a:off x="2505265" y="1863399"/>
              <a:ext cx="17314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8 projets financés </a:t>
              </a:r>
            </a:p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en 2022</a:t>
              </a:r>
            </a:p>
            <a:p>
              <a:pPr algn="ctr"/>
              <a:r>
                <a:rPr lang="fr-FR" sz="1600" b="1" dirty="0"/>
                <a:t>Pour 86 000 € de </a:t>
              </a:r>
            </a:p>
            <a:p>
              <a:pPr algn="ctr"/>
              <a:r>
                <a:rPr lang="fr-FR" sz="1600" b="1" dirty="0"/>
                <a:t>prêts d’honneur</a:t>
              </a:r>
            </a:p>
          </p:txBody>
        </p:sp>
      </p:grpSp>
      <p:sp>
        <p:nvSpPr>
          <p:cNvPr id="28" name="Trapèze 27">
            <a:extLst>
              <a:ext uri="{FF2B5EF4-FFF2-40B4-BE49-F238E27FC236}">
                <a16:creationId xmlns:a16="http://schemas.microsoft.com/office/drawing/2014/main" id="{64339313-5638-3F57-A0F4-951F8BBEF237}"/>
              </a:ext>
            </a:extLst>
          </p:cNvPr>
          <p:cNvSpPr/>
          <p:nvPr/>
        </p:nvSpPr>
        <p:spPr>
          <a:xfrm rot="5400000">
            <a:off x="5626509" y="-28970"/>
            <a:ext cx="1861003" cy="4853941"/>
          </a:xfrm>
          <a:prstGeom prst="trapezoid">
            <a:avLst/>
          </a:prstGeom>
          <a:solidFill>
            <a:srgbClr val="35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FR" sz="1700" b="1" dirty="0"/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AC5D8774-0FA6-D57E-7E81-9DB22DB45720}"/>
              </a:ext>
            </a:extLst>
          </p:cNvPr>
          <p:cNvSpPr txBox="1">
            <a:spLocks/>
          </p:cNvSpPr>
          <p:nvPr/>
        </p:nvSpPr>
        <p:spPr>
          <a:xfrm>
            <a:off x="3394" y="62568"/>
            <a:ext cx="9125366" cy="404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defRPr/>
            </a:pPr>
            <a:r>
              <a:rPr lang="fr-FR" sz="2400" dirty="0">
                <a:solidFill>
                  <a:srgbClr val="009CDD"/>
                </a:solidFill>
              </a:rPr>
              <a:t>Création/reprise d’entreprises </a:t>
            </a:r>
            <a:r>
              <a:rPr lang="fr-FR" sz="2400" dirty="0"/>
              <a:t>- des porteurs de projets accompagnés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3306738-882F-E001-4798-D3CA5BACB41A}"/>
              </a:ext>
            </a:extLst>
          </p:cNvPr>
          <p:cNvSpPr txBox="1"/>
          <p:nvPr/>
        </p:nvSpPr>
        <p:spPr>
          <a:xfrm>
            <a:off x="4141469" y="1854792"/>
            <a:ext cx="48425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Investis sur le territoire :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solidFill>
                  <a:schemeClr val="bg1"/>
                </a:solidFill>
              </a:rPr>
              <a:t>en 2021 : 3 584 K€ dont 2 842 K€ d’emprunts bancaires </a:t>
            </a:r>
          </a:p>
          <a:p>
            <a:r>
              <a:rPr lang="fr-FR" sz="1600" dirty="0">
                <a:solidFill>
                  <a:schemeClr val="bg1"/>
                </a:solidFill>
              </a:rPr>
              <a:t>en 2022 : 1 420 K€ dont 1 181 K€ d’emprunts bancaires </a:t>
            </a:r>
          </a:p>
          <a:p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21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7AAE9435-4D69-423B-B611-9927D0DA83E3}"/>
              </a:ext>
            </a:extLst>
          </p:cNvPr>
          <p:cNvSpPr txBox="1"/>
          <p:nvPr/>
        </p:nvSpPr>
        <p:spPr>
          <a:xfrm>
            <a:off x="2286000" y="23670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ECB34C-31BC-43C9-DA84-0D12D4FBF2E5}"/>
              </a:ext>
            </a:extLst>
          </p:cNvPr>
          <p:cNvSpPr txBox="1"/>
          <p:nvPr/>
        </p:nvSpPr>
        <p:spPr>
          <a:xfrm>
            <a:off x="470875" y="513450"/>
            <a:ext cx="75697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/>
              <a:t>Par l’antenne sur ARLYSERE en 2021 et au 30/06/2022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69269CEC-F279-32F8-B153-F42AE02879F3}"/>
              </a:ext>
            </a:extLst>
          </p:cNvPr>
          <p:cNvSpPr txBox="1">
            <a:spLocks/>
          </p:cNvSpPr>
          <p:nvPr/>
        </p:nvSpPr>
        <p:spPr>
          <a:xfrm>
            <a:off x="3394" y="62568"/>
            <a:ext cx="9125366" cy="404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defRPr/>
            </a:pPr>
            <a:r>
              <a:rPr lang="fr-FR" sz="2400" dirty="0">
                <a:solidFill>
                  <a:srgbClr val="009CDD"/>
                </a:solidFill>
              </a:rPr>
              <a:t>Création/reprise d’entreprises </a:t>
            </a:r>
            <a:r>
              <a:rPr lang="fr-FR" sz="2400" dirty="0"/>
              <a:t>- des porteurs de projets accompagnés</a:t>
            </a:r>
          </a:p>
        </p:txBody>
      </p:sp>
      <p:pic>
        <p:nvPicPr>
          <p:cNvPr id="19" name="Espace réservé du contenu 2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4EE82F9D-2613-F9C5-42E1-72A578D19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66" y="288011"/>
            <a:ext cx="1021109" cy="10211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C2C6DCD-DB57-C4A4-47D1-43CF66CD6C82}"/>
              </a:ext>
            </a:extLst>
          </p:cNvPr>
          <p:cNvSpPr txBox="1"/>
          <p:nvPr/>
        </p:nvSpPr>
        <p:spPr>
          <a:xfrm>
            <a:off x="297180" y="1152175"/>
            <a:ext cx="874014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Maison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Castellettaz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(Albertville : reprise - boucherie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Donzel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182563" indent="-182563" algn="just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Lo Cavin (Beaufort : reprise - magasin de produits régionaux)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SM Gold (Ugine : reprise - bijouterie)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Maison Chamarré (Flumet : création - fleuriste, décoration)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Spatial Couverture (Sainte Hélène sur Isère : reprise - charpente)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Tiny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House Tarentaise (la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Bâthie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: reprise - fabrication de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tiny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houses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 Sainte-Hélène (Sainte Hélène sur Isère : reprise - hôtel, restaurant)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Green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Gliss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(Notre Dame de Bellecombe : reprise - magasin de sport)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 </a:t>
            </a:r>
            <a:r>
              <a:rPr lang="fr-FR" sz="2200" b="1" dirty="0" err="1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Shamrock</a:t>
            </a: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(Flumet : reprise - pub)</a:t>
            </a:r>
          </a:p>
          <a:p>
            <a:pPr marL="182563" indent="-182563">
              <a:buClr>
                <a:srgbClr val="C72F6E"/>
              </a:buClr>
              <a:buFont typeface="Calibri" panose="020F0502020204030204" pitchFamily="34" charset="0"/>
              <a:buChar char="•"/>
            </a:pPr>
            <a:r>
              <a:rPr lang="fr-FR" sz="2200" b="1" dirty="0">
                <a:solidFill>
                  <a:srgbClr val="353D4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Et bien d’autres …</a:t>
            </a:r>
            <a:endParaRPr lang="fr-FR" sz="2200" b="1" dirty="0">
              <a:solidFill>
                <a:srgbClr val="353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1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ersonne, debout&#10;&#10;Description générée automatiquement">
            <a:extLst>
              <a:ext uri="{FF2B5EF4-FFF2-40B4-BE49-F238E27FC236}">
                <a16:creationId xmlns:a16="http://schemas.microsoft.com/office/drawing/2014/main" id="{561F516B-F5C5-72D2-EC3F-FB11315DC6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t="15599" r="11875"/>
          <a:stretch/>
        </p:blipFill>
        <p:spPr>
          <a:xfrm>
            <a:off x="6463523" y="1831779"/>
            <a:ext cx="2669222" cy="2163091"/>
          </a:xfrm>
          <a:prstGeom prst="rect">
            <a:avLst/>
          </a:prstGeom>
        </p:spPr>
      </p:pic>
      <p:pic>
        <p:nvPicPr>
          <p:cNvPr id="14" name="Image 13" descr="Une image contenant texte, table, intérieur, plancher&#10;&#10;Description générée automatiquement">
            <a:extLst>
              <a:ext uri="{FF2B5EF4-FFF2-40B4-BE49-F238E27FC236}">
                <a16:creationId xmlns:a16="http://schemas.microsoft.com/office/drawing/2014/main" id="{0E0C1542-572F-EC71-393B-A2C1B10A6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" y="2913324"/>
            <a:ext cx="2983188" cy="13767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FC6958-E40A-4F4A-8C6F-F0214ECCD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199"/>
            <a:ext cx="9132745" cy="361629"/>
          </a:xfrm>
        </p:spPr>
        <p:txBody>
          <a:bodyPr>
            <a:noAutofit/>
          </a:bodyPr>
          <a:lstStyle/>
          <a:p>
            <a:r>
              <a:rPr lang="fr-FR" sz="2100" dirty="0"/>
              <a:t>60 évènements organisés en 2021 par l’antenne - des rencontres élus/entreprises </a:t>
            </a:r>
            <a:br>
              <a:rPr lang="fr-FR" sz="2100" dirty="0"/>
            </a:br>
            <a:r>
              <a:rPr lang="fr-FR" sz="2100" dirty="0">
                <a:solidFill>
                  <a:srgbClr val="0096DE"/>
                </a:solidFill>
              </a:rPr>
              <a:t>+ de 1600 participants !</a:t>
            </a:r>
          </a:p>
        </p:txBody>
      </p:sp>
      <p:pic>
        <p:nvPicPr>
          <p:cNvPr id="9" name="Image 8" descr="Une image contenant plafond, intérieur, debout&#10;&#10;Description générée automatiquement">
            <a:extLst>
              <a:ext uri="{FF2B5EF4-FFF2-40B4-BE49-F238E27FC236}">
                <a16:creationId xmlns:a16="http://schemas.microsoft.com/office/drawing/2014/main" id="{B97508A2-A4A9-4501-B755-C7FD538436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21970" r="25681" b="26667"/>
          <a:stretch/>
        </p:blipFill>
        <p:spPr>
          <a:xfrm>
            <a:off x="5987177" y="409685"/>
            <a:ext cx="2669222" cy="1594947"/>
          </a:xfrm>
          <a:prstGeom prst="rect">
            <a:avLst/>
          </a:prstGeom>
        </p:spPr>
      </p:pic>
      <p:pic>
        <p:nvPicPr>
          <p:cNvPr id="13" name="Image 12" descr="Une image contenant intérieur, plafond, personne, gens&#10;&#10;Description générée automatiquement">
            <a:extLst>
              <a:ext uri="{FF2B5EF4-FFF2-40B4-BE49-F238E27FC236}">
                <a16:creationId xmlns:a16="http://schemas.microsoft.com/office/drawing/2014/main" id="{AE7AB199-8822-4885-8CCE-EDBCF6FD04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90"/>
          <a:stretch/>
        </p:blipFill>
        <p:spPr>
          <a:xfrm>
            <a:off x="2483710" y="673261"/>
            <a:ext cx="3314700" cy="1566428"/>
          </a:xfrm>
          <a:prstGeom prst="rect">
            <a:avLst/>
          </a:prstGeom>
        </p:spPr>
      </p:pic>
      <p:pic>
        <p:nvPicPr>
          <p:cNvPr id="7" name="Image 6" descr="Une image contenant texte, personne, intérieur, debout&#10;&#10;Description générée automatiquement">
            <a:extLst>
              <a:ext uri="{FF2B5EF4-FFF2-40B4-BE49-F238E27FC236}">
                <a16:creationId xmlns:a16="http://schemas.microsoft.com/office/drawing/2014/main" id="{D3BF974D-D5E6-4473-9428-69955113C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958" y="2348890"/>
            <a:ext cx="2598299" cy="1128871"/>
          </a:xfrm>
          <a:prstGeom prst="rect">
            <a:avLst/>
          </a:prstGeom>
        </p:spPr>
      </p:pic>
      <p:pic>
        <p:nvPicPr>
          <p:cNvPr id="18" name="Image 17" descr="Une image contenant personne, intérieur, plafond, groupe&#10;&#10;Description générée automatiquement">
            <a:extLst>
              <a:ext uri="{FF2B5EF4-FFF2-40B4-BE49-F238E27FC236}">
                <a16:creationId xmlns:a16="http://schemas.microsoft.com/office/drawing/2014/main" id="{305EE1C6-95A0-CF79-2489-83A22B8806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7" t="10190" r="696" b="1151"/>
          <a:stretch/>
        </p:blipFill>
        <p:spPr>
          <a:xfrm>
            <a:off x="154248" y="439339"/>
            <a:ext cx="2139372" cy="2365677"/>
          </a:xfrm>
          <a:prstGeom prst="rect">
            <a:avLst/>
          </a:prstGeom>
        </p:spPr>
      </p:pic>
      <p:pic>
        <p:nvPicPr>
          <p:cNvPr id="20" name="Image 19" descr="Une image contenant personne, extérieur, arbre, terrain&#10;&#10;Description générée automatiquement">
            <a:extLst>
              <a:ext uri="{FF2B5EF4-FFF2-40B4-BE49-F238E27FC236}">
                <a16:creationId xmlns:a16="http://schemas.microsoft.com/office/drawing/2014/main" id="{EF99E9B2-9398-7C54-0F3F-C75AF9E0599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r="4040"/>
          <a:stretch/>
        </p:blipFill>
        <p:spPr>
          <a:xfrm>
            <a:off x="2793224" y="3528425"/>
            <a:ext cx="1877883" cy="1197528"/>
          </a:xfrm>
          <a:prstGeom prst="rect">
            <a:avLst/>
          </a:prstGeom>
        </p:spPr>
      </p:pic>
      <p:pic>
        <p:nvPicPr>
          <p:cNvPr id="22" name="Image 21" descr="Une image contenant personne, groupe, debout, gens&#10;&#10;Description générée automatiquement">
            <a:extLst>
              <a:ext uri="{FF2B5EF4-FFF2-40B4-BE49-F238E27FC236}">
                <a16:creationId xmlns:a16="http://schemas.microsoft.com/office/drawing/2014/main" id="{DC82BB20-0408-E591-D435-A60F1D8420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18009" r="4550" b="2320"/>
          <a:stretch/>
        </p:blipFill>
        <p:spPr>
          <a:xfrm>
            <a:off x="4861404" y="3514812"/>
            <a:ext cx="1806096" cy="119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62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3"/>
          <p:cNvSpPr txBox="1">
            <a:spLocks/>
          </p:cNvSpPr>
          <p:nvPr/>
        </p:nvSpPr>
        <p:spPr>
          <a:xfrm>
            <a:off x="263499" y="704755"/>
            <a:ext cx="8814713" cy="677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b="1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fr-FR" sz="2000">
              <a:latin typeface="Calibri"/>
              <a:cs typeface="Calibri"/>
            </a:endParaRPr>
          </a:p>
        </p:txBody>
      </p:sp>
      <p:sp>
        <p:nvSpPr>
          <p:cNvPr id="5" name="Titre 2"/>
          <p:cNvSpPr txBox="1">
            <a:spLocks/>
          </p:cNvSpPr>
          <p:nvPr/>
        </p:nvSpPr>
        <p:spPr>
          <a:xfrm>
            <a:off x="34259" y="90959"/>
            <a:ext cx="9018928" cy="34411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8"/>
            <a:r>
              <a:rPr lang="fr-FR" sz="2600" dirty="0">
                <a:latin typeface="Calibri"/>
              </a:rPr>
              <a:t>Des webinaires pour informer, sensibiliser et </a:t>
            </a:r>
            <a:r>
              <a:rPr lang="fr-FR" sz="2600" dirty="0">
                <a:solidFill>
                  <a:srgbClr val="0096DE"/>
                </a:solidFill>
                <a:latin typeface="Calibri"/>
              </a:rPr>
              <a:t>accompagner les entreprises </a:t>
            </a:r>
            <a:r>
              <a:rPr lang="fr-FR" sz="2600" dirty="0">
                <a:latin typeface="Calibri"/>
              </a:rPr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C894F3-4931-481F-DC56-85BE17BCF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4" t="37604" r="22750" b="12270"/>
          <a:stretch/>
        </p:blipFill>
        <p:spPr>
          <a:xfrm>
            <a:off x="34259" y="632675"/>
            <a:ext cx="4537741" cy="229362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A149AC-9612-25CE-769D-CE2A04B0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84" t="29133" r="22249" b="4803"/>
          <a:stretch/>
        </p:blipFill>
        <p:spPr>
          <a:xfrm>
            <a:off x="4643019" y="516025"/>
            <a:ext cx="4392815" cy="2872741"/>
          </a:xfrm>
          <a:prstGeom prst="rect">
            <a:avLst/>
          </a:prstGeom>
        </p:spPr>
      </p:pic>
      <p:sp>
        <p:nvSpPr>
          <p:cNvPr id="23" name="Rectangle 1">
            <a:extLst>
              <a:ext uri="{FF2B5EF4-FFF2-40B4-BE49-F238E27FC236}">
                <a16:creationId xmlns:a16="http://schemas.microsoft.com/office/drawing/2014/main" id="{C3A9C707-B4D7-D6BB-0BB1-C5C38145519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0" y="3037593"/>
            <a:ext cx="8997927" cy="143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2562">
              <a:tabLst>
                <a:tab pos="358775" algn="l"/>
              </a:tabLst>
            </a:pPr>
            <a:r>
              <a:rPr lang="fr-FR" sz="1200" b="1" dirty="0">
                <a:solidFill>
                  <a:srgbClr val="353D4D"/>
                </a:solidFill>
                <a:ea typeface="Times New Roman" panose="02020603050405020304" pitchFamily="18" charset="0"/>
              </a:rPr>
              <a:t>Et aussi : </a:t>
            </a:r>
          </a:p>
          <a:p>
            <a:pPr marL="358775" indent="-176213">
              <a:spcBef>
                <a:spcPts val="600"/>
              </a:spcBef>
              <a:buFont typeface="Symbol" panose="05050102010706020507" pitchFamily="18" charset="2"/>
              <a:buChar char=""/>
              <a:tabLst>
                <a:tab pos="358775" algn="l"/>
              </a:tabLst>
            </a:pPr>
            <a:r>
              <a:rPr lang="fr-FR" sz="1200" b="1" dirty="0">
                <a:solidFill>
                  <a:srgbClr val="353D4D"/>
                </a:solidFill>
                <a:ea typeface="Times New Roman" panose="02020603050405020304" pitchFamily="18" charset="0"/>
              </a:rPr>
              <a:t>Webinaire </a:t>
            </a:r>
            <a:r>
              <a:rPr lang="fr-FR" sz="1200" b="1" dirty="0">
                <a:solidFill>
                  <a:srgbClr val="353D4D"/>
                </a:solidFill>
                <a:cs typeface="Calibri"/>
              </a:rPr>
              <a:t>de présentation : </a:t>
            </a:r>
            <a:r>
              <a:rPr lang="fr-FR" sz="1200" b="1" dirty="0">
                <a:solidFill>
                  <a:srgbClr val="009CDD"/>
                </a:solidFill>
                <a:cs typeface="Calibri"/>
              </a:rPr>
              <a:t>Programme Accélérateur Eau BPI</a:t>
            </a:r>
            <a:endParaRPr lang="fr-FR" sz="1200" dirty="0">
              <a:solidFill>
                <a:srgbClr val="353D4D"/>
              </a:solidFill>
              <a:cs typeface="Calibri"/>
            </a:endParaRPr>
          </a:p>
          <a:p>
            <a:pPr marL="358775" lvl="1" indent="-176213">
              <a:tabLst>
                <a:tab pos="358775" algn="l"/>
              </a:tabLst>
            </a:pPr>
            <a:r>
              <a:rPr lang="fr-FR" sz="1200" dirty="0">
                <a:solidFill>
                  <a:srgbClr val="353D4D"/>
                </a:solidFill>
                <a:ea typeface="Calibri" panose="020F0502020204030204" pitchFamily="34" charset="0"/>
              </a:rPr>
              <a:t>	Présentation du programme d’accélération à l’international dédié aux entreprises de la filière eau.</a:t>
            </a:r>
            <a:endParaRPr lang="fr-FR" sz="1200" dirty="0">
              <a:solidFill>
                <a:srgbClr val="353D4D"/>
              </a:solidFill>
              <a:ea typeface="Calibri" panose="020F0502020204030204" pitchFamily="34" charset="0"/>
              <a:cs typeface="Calibri"/>
            </a:endParaRPr>
          </a:p>
          <a:p>
            <a:pPr marL="358775" indent="-176213">
              <a:spcBef>
                <a:spcPts val="600"/>
              </a:spcBef>
              <a:buFont typeface="Symbol,Sans-Serif"/>
              <a:buChar char=""/>
              <a:tabLst>
                <a:tab pos="358775" algn="l"/>
              </a:tabLst>
            </a:pPr>
            <a:r>
              <a:rPr lang="fr-FR" sz="1200" b="1" dirty="0">
                <a:solidFill>
                  <a:srgbClr val="353D4D"/>
                </a:solidFill>
                <a:ea typeface="+mn-lt"/>
                <a:cs typeface="+mn-lt"/>
              </a:rPr>
              <a:t>Webinaire </a:t>
            </a:r>
            <a:r>
              <a:rPr lang="fr-FR" sz="1200" b="1" dirty="0">
                <a:solidFill>
                  <a:srgbClr val="009CDD"/>
                </a:solidFill>
                <a:ea typeface="+mn-lt"/>
                <a:cs typeface="+mn-lt"/>
              </a:rPr>
              <a:t>Appel à Projet AAP Batterie</a:t>
            </a:r>
            <a:endParaRPr lang="en-US" sz="1200" dirty="0">
              <a:ea typeface="+mn-lt"/>
              <a:cs typeface="+mn-lt"/>
            </a:endParaRPr>
          </a:p>
          <a:p>
            <a:pPr marL="358775" indent="-176213">
              <a:tabLst>
                <a:tab pos="358775" algn="l"/>
              </a:tabLst>
            </a:pPr>
            <a:r>
              <a:rPr lang="fr-FR" sz="1200" dirty="0">
                <a:ea typeface="+mn-lt"/>
                <a:cs typeface="+mn-lt"/>
              </a:rPr>
              <a:t>	Stratégie d’accélération Batteries « Solutions et technologies innovantes pour les batteries » </a:t>
            </a:r>
          </a:p>
          <a:p>
            <a:pPr marL="358775" indent="-176213">
              <a:spcBef>
                <a:spcPts val="600"/>
              </a:spcBef>
              <a:buFont typeface="Symbol,Sans-Serif"/>
              <a:buChar char=""/>
              <a:tabLst>
                <a:tab pos="358775" algn="l"/>
              </a:tabLst>
            </a:pPr>
            <a:r>
              <a:rPr lang="fr-FR" sz="1200" b="1" dirty="0">
                <a:solidFill>
                  <a:srgbClr val="353D4D"/>
                </a:solidFill>
                <a:cs typeface="Calibri"/>
              </a:rPr>
              <a:t>Webinaire présentation de la </a:t>
            </a:r>
            <a:r>
              <a:rPr lang="fr-FR" sz="1200" b="1" dirty="0">
                <a:solidFill>
                  <a:srgbClr val="009CDD"/>
                </a:solidFill>
                <a:cs typeface="Calibri"/>
              </a:rPr>
              <a:t>PLATEFORME ITS</a:t>
            </a:r>
            <a:endParaRPr lang="fr-FR" sz="1200" dirty="0">
              <a:ea typeface="+mn-lt"/>
              <a:cs typeface="Calibri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954CA09-351E-0F58-BE17-FB30416101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t="32577" r="11714" b="34029"/>
          <a:stretch/>
        </p:blipFill>
        <p:spPr>
          <a:xfrm>
            <a:off x="2916963" y="3803568"/>
            <a:ext cx="632213" cy="175267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BA12D587-5140-6787-C8F3-2FA1BB65C53C}"/>
              </a:ext>
            </a:extLst>
          </p:cNvPr>
          <p:cNvGrpSpPr/>
          <p:nvPr/>
        </p:nvGrpSpPr>
        <p:grpSpPr>
          <a:xfrm>
            <a:off x="3560960" y="4215570"/>
            <a:ext cx="1399660" cy="364483"/>
            <a:chOff x="4082237" y="3132726"/>
            <a:chExt cx="1781955" cy="468273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3F0C7B8-E980-9368-84D5-75DDFB28B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237" y="3160155"/>
              <a:ext cx="489763" cy="440844"/>
            </a:xfrm>
            <a:prstGeom prst="rect">
              <a:avLst/>
            </a:prstGeom>
          </p:spPr>
        </p:pic>
        <p:pic>
          <p:nvPicPr>
            <p:cNvPr id="31" name="Image 3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B48AA8F-8E7F-56B7-1F19-F8CB92B2D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934" y="3154113"/>
              <a:ext cx="446886" cy="446886"/>
            </a:xfrm>
            <a:prstGeom prst="rect">
              <a:avLst/>
            </a:prstGeom>
          </p:spPr>
        </p:pic>
        <p:pic>
          <p:nvPicPr>
            <p:cNvPr id="32" name="Image 31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838506BF-0A5D-A4E9-9EAC-EB91B7FA6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754" y="3132726"/>
              <a:ext cx="663438" cy="429284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7A357-0B05-252E-CFA9-6B7BF0796838}"/>
              </a:ext>
            </a:extLst>
          </p:cNvPr>
          <p:cNvGrpSpPr/>
          <p:nvPr/>
        </p:nvGrpSpPr>
        <p:grpSpPr>
          <a:xfrm>
            <a:off x="6543800" y="3501224"/>
            <a:ext cx="1536983" cy="195758"/>
            <a:chOff x="4662934" y="2099532"/>
            <a:chExt cx="1842635" cy="218909"/>
          </a:xfrm>
        </p:grpSpPr>
        <p:pic>
          <p:nvPicPr>
            <p:cNvPr id="28" name="Image 2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A307558A-B830-BEA0-70E9-259144774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934" y="2099532"/>
              <a:ext cx="944961" cy="21890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39CF802-0C03-5254-43F5-729260BE0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2" t="32577" r="11714" b="34029"/>
            <a:stretch/>
          </p:blipFill>
          <p:spPr>
            <a:xfrm>
              <a:off x="5735949" y="2099532"/>
              <a:ext cx="769620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2393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/>
          <p:cNvCxnSpPr>
            <a:cxnSpLocks/>
            <a:stCxn id="54" idx="3"/>
          </p:cNvCxnSpPr>
          <p:nvPr/>
        </p:nvCxnSpPr>
        <p:spPr>
          <a:xfrm flipV="1">
            <a:off x="1932362" y="2485335"/>
            <a:ext cx="449152" cy="213781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>
            <a:off x="1845107" y="1739427"/>
            <a:ext cx="1415931" cy="29458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</p:cNvCxnSpPr>
          <p:nvPr/>
        </p:nvCxnSpPr>
        <p:spPr>
          <a:xfrm flipH="1">
            <a:off x="6084116" y="2661416"/>
            <a:ext cx="979214" cy="9527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/>
          </p:cNvCxnSpPr>
          <p:nvPr/>
        </p:nvCxnSpPr>
        <p:spPr>
          <a:xfrm flipH="1">
            <a:off x="5675153" y="3971561"/>
            <a:ext cx="1648226" cy="12332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>
            <a:cxnSpLocks/>
          </p:cNvCxnSpPr>
          <p:nvPr/>
        </p:nvCxnSpPr>
        <p:spPr>
          <a:xfrm flipV="1">
            <a:off x="1790829" y="2938621"/>
            <a:ext cx="1904502" cy="99449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39617" y="2830464"/>
            <a:ext cx="21431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12 ha disponibles immédiatement (petites parcelles diffuses) dont 3 ha sur la CCVG et 8 ha appartenant à des privés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671569" y="1462757"/>
            <a:ext cx="242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>
                <a:solidFill>
                  <a:srgbClr val="0096DE"/>
                </a:solidFill>
              </a:rPr>
              <a:t>11 ha disponibles immédiatement</a:t>
            </a:r>
          </a:p>
          <a:p>
            <a:pPr algn="r"/>
            <a:r>
              <a:rPr lang="fr-FR" sz="900" b="1" dirty="0">
                <a:solidFill>
                  <a:srgbClr val="0096DE"/>
                </a:solidFill>
              </a:rPr>
              <a:t>Grandes surfaces (Terre Neuve) + parcelles diffuses (les Belles Cimes)</a:t>
            </a:r>
          </a:p>
          <a:p>
            <a:pPr algn="r"/>
            <a:r>
              <a:rPr lang="fr-FR" sz="900" b="1" dirty="0">
                <a:solidFill>
                  <a:srgbClr val="0096DE"/>
                </a:solidFill>
              </a:rPr>
              <a:t>53 ha disponibles à 5 ans (Terre Neuve : 50 ha)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4021742" y="354987"/>
            <a:ext cx="31791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>
                <a:solidFill>
                  <a:prstClr val="white">
                    <a:lumMod val="50000"/>
                  </a:prstClr>
                </a:solidFill>
              </a:rPr>
              <a:t>* Données susceptibles d’être modifiées compte tenu des règles d’urbanisme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2365379" y="2473413"/>
            <a:ext cx="190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>
                <a:solidFill>
                  <a:prstClr val="white"/>
                </a:solidFill>
              </a:rPr>
              <a:t>*</a:t>
            </a: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2EE842E-5614-49BD-A1A8-51CC8900C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07" y="2376183"/>
            <a:ext cx="350052" cy="350052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235C8EAA-1D8A-48D8-B609-81F9718AFA32}"/>
              </a:ext>
            </a:extLst>
          </p:cNvPr>
          <p:cNvSpPr txBox="1"/>
          <p:nvPr/>
        </p:nvSpPr>
        <p:spPr>
          <a:xfrm>
            <a:off x="449387" y="2468283"/>
            <a:ext cx="1482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prstClr val="black"/>
                </a:solidFill>
              </a:rPr>
              <a:t>10 zones d’activités</a:t>
            </a:r>
          </a:p>
          <a:p>
            <a:r>
              <a:rPr lang="fr-FR" sz="1200" b="1">
                <a:solidFill>
                  <a:prstClr val="black"/>
                </a:solidFill>
              </a:rPr>
              <a:t>(8 CCVG et 2 CCLA)</a:t>
            </a:r>
            <a:endParaRPr lang="fr-FR" sz="1200" b="1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F87E93E-54E2-4925-A1B8-2F3E95231096}"/>
              </a:ext>
            </a:extLst>
          </p:cNvPr>
          <p:cNvSpPr txBox="1"/>
          <p:nvPr/>
        </p:nvSpPr>
        <p:spPr>
          <a:xfrm>
            <a:off x="111407" y="4021650"/>
            <a:ext cx="198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21 ha disponibles immédiatement</a:t>
            </a:r>
          </a:p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(</a:t>
            </a:r>
            <a:r>
              <a:rPr lang="fr-FR" sz="900" b="1" err="1">
                <a:solidFill>
                  <a:srgbClr val="1F497D">
                    <a:lumMod val="75000"/>
                  </a:srgbClr>
                </a:solidFill>
              </a:rPr>
              <a:t>Alp’Arc</a:t>
            </a:r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  principalement : 16 ha)</a:t>
            </a:r>
          </a:p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47 ha disponibles à 5 ans (dont Plan Cumin : 20 ha et </a:t>
            </a:r>
            <a:r>
              <a:rPr lang="fr-FR" sz="900" b="1" err="1">
                <a:solidFill>
                  <a:srgbClr val="1F497D">
                    <a:lumMod val="75000"/>
                  </a:srgbClr>
                </a:solidFill>
              </a:rPr>
              <a:t>Alp’Arc</a:t>
            </a:r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 : 27 ha) </a:t>
            </a:r>
          </a:p>
        </p:txBody>
      </p:sp>
      <p:pic>
        <p:nvPicPr>
          <p:cNvPr id="59" name="Graphique 58">
            <a:extLst>
              <a:ext uri="{FF2B5EF4-FFF2-40B4-BE49-F238E27FC236}">
                <a16:creationId xmlns:a16="http://schemas.microsoft.com/office/drawing/2014/main" id="{DC91271E-CC2A-415A-A2E2-47FCDB31C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95" y="3603899"/>
            <a:ext cx="350052" cy="350052"/>
          </a:xfrm>
          <a:prstGeom prst="rect">
            <a:avLst/>
          </a:prstGeom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D282EA4A-28DD-492F-BEC7-0AD8BFB0EE95}"/>
              </a:ext>
            </a:extLst>
          </p:cNvPr>
          <p:cNvSpPr txBox="1"/>
          <p:nvPr/>
        </p:nvSpPr>
        <p:spPr>
          <a:xfrm>
            <a:off x="421177" y="3671351"/>
            <a:ext cx="1527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prstClr val="black"/>
                </a:solidFill>
              </a:rPr>
              <a:t>5 zones d’activités</a:t>
            </a:r>
          </a:p>
          <a:p>
            <a:r>
              <a:rPr lang="fr-FR" sz="1200" b="1">
                <a:solidFill>
                  <a:prstClr val="black"/>
                </a:solidFill>
              </a:rPr>
              <a:t>182 ha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D6A5477F-D47D-4979-B787-1CEE72470CB3}"/>
              </a:ext>
            </a:extLst>
          </p:cNvPr>
          <p:cNvSpPr txBox="1"/>
          <p:nvPr/>
        </p:nvSpPr>
        <p:spPr>
          <a:xfrm>
            <a:off x="161062" y="1560682"/>
            <a:ext cx="1923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13 ha disponibles immédiatement </a:t>
            </a:r>
          </a:p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(dont 7,5 ha sur les Sources)</a:t>
            </a:r>
          </a:p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54 ha disponibles à 5 ans</a:t>
            </a:r>
          </a:p>
          <a:p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(hors projets de requalification)</a:t>
            </a:r>
          </a:p>
        </p:txBody>
      </p:sp>
      <p:pic>
        <p:nvPicPr>
          <p:cNvPr id="67" name="Graphique 66">
            <a:extLst>
              <a:ext uri="{FF2B5EF4-FFF2-40B4-BE49-F238E27FC236}">
                <a16:creationId xmlns:a16="http://schemas.microsoft.com/office/drawing/2014/main" id="{8F6E3C80-5D86-43D7-A37B-FFBDD4B13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9617" y="1121837"/>
            <a:ext cx="331216" cy="331216"/>
          </a:xfrm>
          <a:prstGeom prst="rect">
            <a:avLst/>
          </a:prstGeom>
        </p:spPr>
      </p:pic>
      <p:sp>
        <p:nvSpPr>
          <p:cNvPr id="68" name="ZoneTexte 67">
            <a:extLst>
              <a:ext uri="{FF2B5EF4-FFF2-40B4-BE49-F238E27FC236}">
                <a16:creationId xmlns:a16="http://schemas.microsoft.com/office/drawing/2014/main" id="{F787C589-4234-48AA-AFAE-2B485524699E}"/>
              </a:ext>
            </a:extLst>
          </p:cNvPr>
          <p:cNvSpPr txBox="1"/>
          <p:nvPr/>
        </p:nvSpPr>
        <p:spPr>
          <a:xfrm>
            <a:off x="470833" y="1210382"/>
            <a:ext cx="1478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>
                <a:solidFill>
                  <a:prstClr val="black"/>
                </a:solidFill>
              </a:rPr>
              <a:t>22 zones d’activités</a:t>
            </a:r>
          </a:p>
          <a:p>
            <a:r>
              <a:rPr lang="fr-FR" sz="1200" b="1">
                <a:solidFill>
                  <a:prstClr val="black"/>
                </a:solidFill>
              </a:rPr>
              <a:t>296 ha </a:t>
            </a:r>
          </a:p>
        </p:txBody>
      </p:sp>
      <p:pic>
        <p:nvPicPr>
          <p:cNvPr id="71" name="Graphique 70">
            <a:extLst>
              <a:ext uri="{FF2B5EF4-FFF2-40B4-BE49-F238E27FC236}">
                <a16:creationId xmlns:a16="http://schemas.microsoft.com/office/drawing/2014/main" id="{97DA01EC-3DD0-466F-BED0-AF83D9267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68398" y="1094016"/>
            <a:ext cx="323522" cy="323522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58ABDF95-C2E4-45F9-B232-830DC22BCC6A}"/>
              </a:ext>
            </a:extLst>
          </p:cNvPr>
          <p:cNvSpPr txBox="1"/>
          <p:nvPr/>
        </p:nvSpPr>
        <p:spPr>
          <a:xfrm>
            <a:off x="7106613" y="1072791"/>
            <a:ext cx="1464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rgbClr val="0096DE"/>
                </a:solidFill>
              </a:rPr>
              <a:t>5 zones d’activités</a:t>
            </a:r>
          </a:p>
          <a:p>
            <a:pPr algn="r"/>
            <a:r>
              <a:rPr lang="fr-FR" sz="1200" b="1" dirty="0">
                <a:solidFill>
                  <a:srgbClr val="0096DE"/>
                </a:solidFill>
              </a:rPr>
              <a:t>27 ha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DD997A7B-5CDE-4C2A-B207-E07D1377DCEF}"/>
              </a:ext>
            </a:extLst>
          </p:cNvPr>
          <p:cNvSpPr txBox="1"/>
          <p:nvPr/>
        </p:nvSpPr>
        <p:spPr>
          <a:xfrm>
            <a:off x="7106612" y="2895872"/>
            <a:ext cx="18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15 ha disponibles immédiatement</a:t>
            </a:r>
          </a:p>
          <a:p>
            <a:pPr algn="r"/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7 ha disponibles à 5 ans</a:t>
            </a:r>
          </a:p>
        </p:txBody>
      </p:sp>
      <p:pic>
        <p:nvPicPr>
          <p:cNvPr id="75" name="Graphique 74">
            <a:extLst>
              <a:ext uri="{FF2B5EF4-FFF2-40B4-BE49-F238E27FC236}">
                <a16:creationId xmlns:a16="http://schemas.microsoft.com/office/drawing/2014/main" id="{57BF61A7-1BFD-4150-A81F-CFA0572B5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992" y="2384011"/>
            <a:ext cx="367888" cy="367888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DACACBD1-2B28-45AE-86C8-55EB4751329F}"/>
              </a:ext>
            </a:extLst>
          </p:cNvPr>
          <p:cNvSpPr txBox="1"/>
          <p:nvPr/>
        </p:nvSpPr>
        <p:spPr>
          <a:xfrm>
            <a:off x="7063330" y="2384011"/>
            <a:ext cx="1566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>
                <a:solidFill>
                  <a:prstClr val="black"/>
                </a:solidFill>
              </a:rPr>
              <a:t>18 zones d’activités</a:t>
            </a:r>
          </a:p>
          <a:p>
            <a:pPr algn="r"/>
            <a:r>
              <a:rPr lang="fr-FR" sz="1200" b="1">
                <a:solidFill>
                  <a:prstClr val="black"/>
                </a:solidFill>
              </a:rPr>
              <a:t>29 ha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DEF770B9-C00A-4605-A88A-4883A063E124}"/>
              </a:ext>
            </a:extLst>
          </p:cNvPr>
          <p:cNvSpPr txBox="1"/>
          <p:nvPr/>
        </p:nvSpPr>
        <p:spPr>
          <a:xfrm>
            <a:off x="6001230" y="4123299"/>
            <a:ext cx="3201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15 ha disponibles immédiatement</a:t>
            </a:r>
          </a:p>
          <a:p>
            <a:pPr algn="r"/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(principalement François </a:t>
            </a:r>
            <a:r>
              <a:rPr lang="fr-FR" sz="900" b="1" err="1">
                <a:solidFill>
                  <a:srgbClr val="1F497D">
                    <a:lumMod val="75000"/>
                  </a:srgbClr>
                </a:solidFill>
              </a:rPr>
              <a:t>Horteur</a:t>
            </a:r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 : 5 ha + petites parcelles diffuses)</a:t>
            </a:r>
          </a:p>
          <a:p>
            <a:pPr algn="r"/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7 ha disponibles à 5 ans (Les Remblais et les </a:t>
            </a:r>
            <a:r>
              <a:rPr lang="fr-FR" sz="900" b="1" err="1">
                <a:solidFill>
                  <a:srgbClr val="1F497D">
                    <a:lumMod val="75000"/>
                  </a:srgbClr>
                </a:solidFill>
              </a:rPr>
              <a:t>Oeillettes</a:t>
            </a:r>
            <a:r>
              <a:rPr lang="fr-FR" sz="900" b="1">
                <a:solidFill>
                  <a:srgbClr val="1F497D">
                    <a:lumMod val="75000"/>
                  </a:srgbClr>
                </a:solidFill>
              </a:rPr>
              <a:t>)</a:t>
            </a:r>
          </a:p>
        </p:txBody>
      </p:sp>
      <p:pic>
        <p:nvPicPr>
          <p:cNvPr id="81" name="Graphique 80">
            <a:extLst>
              <a:ext uri="{FF2B5EF4-FFF2-40B4-BE49-F238E27FC236}">
                <a16:creationId xmlns:a16="http://schemas.microsoft.com/office/drawing/2014/main" id="{36941A64-5624-4ABF-9EE7-9513AE541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0159" y="3618774"/>
            <a:ext cx="367888" cy="367888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7A47DE6C-B737-48D8-B7CE-9CFB743CBDFA}"/>
              </a:ext>
            </a:extLst>
          </p:cNvPr>
          <p:cNvSpPr txBox="1"/>
          <p:nvPr/>
        </p:nvSpPr>
        <p:spPr>
          <a:xfrm>
            <a:off x="7157359" y="3741239"/>
            <a:ext cx="1514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>
                <a:solidFill>
                  <a:prstClr val="black"/>
                </a:solidFill>
              </a:rPr>
              <a:t>12 zones d’activités</a:t>
            </a:r>
          </a:p>
          <a:p>
            <a:pPr algn="r"/>
            <a:r>
              <a:rPr lang="fr-FR" sz="1200" b="1">
                <a:solidFill>
                  <a:prstClr val="black"/>
                </a:solidFill>
              </a:rPr>
              <a:t>171 ha</a:t>
            </a:r>
          </a:p>
        </p:txBody>
      </p:sp>
      <p:sp>
        <p:nvSpPr>
          <p:cNvPr id="88" name="Titre 10">
            <a:extLst>
              <a:ext uri="{FF2B5EF4-FFF2-40B4-BE49-F238E27FC236}">
                <a16:creationId xmlns:a16="http://schemas.microsoft.com/office/drawing/2014/main" id="{41A6E389-9DC2-4ABD-A29C-84F17F401CE2}"/>
              </a:ext>
            </a:extLst>
          </p:cNvPr>
          <p:cNvSpPr txBox="1">
            <a:spLocks/>
          </p:cNvSpPr>
          <p:nvPr/>
        </p:nvSpPr>
        <p:spPr>
          <a:xfrm>
            <a:off x="180857" y="89384"/>
            <a:ext cx="6730035" cy="298554"/>
          </a:xfrm>
          <a:prstGeom prst="rect">
            <a:avLst/>
          </a:prstGeom>
          <a:solidFill>
            <a:srgbClr val="009CDD"/>
          </a:solidFill>
        </p:spPr>
        <p:txBody>
          <a:bodyPr vert="horz" lIns="68580" tIns="34290" rIns="68580" bIns="3429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>
                <a:solidFill>
                  <a:schemeClr val="bg1"/>
                </a:solidFill>
              </a:rPr>
              <a:t>Etat des lieux du foncier à vocation économique disponible en 2022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40C014-126E-438B-9B6B-19D30AAAF9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8" b="23009"/>
          <a:stretch/>
        </p:blipFill>
        <p:spPr>
          <a:xfrm>
            <a:off x="-2591" y="4786213"/>
            <a:ext cx="9144000" cy="314312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0FB8E33D-D5C2-4E7A-BAA7-FCFDC0055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5459" y="914658"/>
            <a:ext cx="5050702" cy="3962428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9F3FCDA3-79AA-47A0-A140-488028E3B458}"/>
              </a:ext>
            </a:extLst>
          </p:cNvPr>
          <p:cNvSpPr txBox="1"/>
          <p:nvPr/>
        </p:nvSpPr>
        <p:spPr>
          <a:xfrm>
            <a:off x="2282789" y="2429398"/>
            <a:ext cx="457328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fr-FR" sz="135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A168187-7A5D-4AFF-BFBE-C9E5E0AC024D}"/>
              </a:ext>
            </a:extLst>
          </p:cNvPr>
          <p:cNvSpPr txBox="1"/>
          <p:nvPr/>
        </p:nvSpPr>
        <p:spPr>
          <a:xfrm>
            <a:off x="153075" y="475460"/>
            <a:ext cx="82529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35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Initié en 2020 par l’Agence, le travail de recensement du foncier économique avec les EPCI, a été poursuivi. Il permet d’avoir une cartographie précise des disponibilités immédiates mais également à plus ou moins long terme.</a:t>
            </a:r>
            <a:endParaRPr lang="fr-FR" sz="1350"/>
          </a:p>
        </p:txBody>
      </p:sp>
      <p:cxnSp>
        <p:nvCxnSpPr>
          <p:cNvPr id="13" name="Connecteur droit avec flèche 12"/>
          <p:cNvCxnSpPr>
            <a:cxnSpLocks/>
          </p:cNvCxnSpPr>
          <p:nvPr/>
        </p:nvCxnSpPr>
        <p:spPr>
          <a:xfrm flipH="1">
            <a:off x="5065309" y="1388064"/>
            <a:ext cx="2125886" cy="28958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A6AF7BF-0FD8-D725-10E3-8FC9B8B462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17" y="16759"/>
            <a:ext cx="1544575" cy="762983"/>
          </a:xfrm>
          <a:prstGeom prst="rect">
            <a:avLst/>
          </a:prstGeom>
        </p:spPr>
      </p:pic>
      <p:sp>
        <p:nvSpPr>
          <p:cNvPr id="34" name="Ellipse 33">
            <a:extLst>
              <a:ext uri="{FF2B5EF4-FFF2-40B4-BE49-F238E27FC236}">
                <a16:creationId xmlns:a16="http://schemas.microsoft.com/office/drawing/2014/main" id="{79336514-431B-D7E0-A4C4-463D6FEC818D}"/>
              </a:ext>
            </a:extLst>
          </p:cNvPr>
          <p:cNvSpPr/>
          <p:nvPr/>
        </p:nvSpPr>
        <p:spPr>
          <a:xfrm>
            <a:off x="3971912" y="1241032"/>
            <a:ext cx="1844040" cy="146304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E7E39E-6319-4589-BE4C-D852AEDC5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344" y="137293"/>
            <a:ext cx="7772400" cy="432014"/>
          </a:xfrm>
        </p:spPr>
        <p:txBody>
          <a:bodyPr/>
          <a:lstStyle/>
          <a:p>
            <a:pPr algn="l"/>
            <a:r>
              <a:rPr lang="fr-FR" dirty="0"/>
              <a:t>Conjoncture économique en Savoie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3D467B-60D6-42DF-8978-159BD0C85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41010" r="38283" b="11983"/>
          <a:stretch/>
        </p:blipFill>
        <p:spPr>
          <a:xfrm>
            <a:off x="7097598" y="3287629"/>
            <a:ext cx="2011408" cy="139917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0CD54BC-55E5-412A-B5AE-4AA9632A80F9}"/>
              </a:ext>
            </a:extLst>
          </p:cNvPr>
          <p:cNvSpPr txBox="1"/>
          <p:nvPr/>
        </p:nvSpPr>
        <p:spPr>
          <a:xfrm>
            <a:off x="254344" y="962353"/>
            <a:ext cx="4046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rgbClr val="353D4D"/>
                </a:solidFill>
              </a:rPr>
              <a:t>Des publications de l’agence</a:t>
            </a:r>
            <a:r>
              <a:rPr lang="fr-FR" dirty="0">
                <a:solidFill>
                  <a:srgbClr val="353D4D"/>
                </a:solidFill>
              </a:rPr>
              <a:t> :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45095D1-D6B1-4A1E-BE4F-FABAFC54B9B7}"/>
              </a:ext>
            </a:extLst>
          </p:cNvPr>
          <p:cNvSpPr txBox="1"/>
          <p:nvPr/>
        </p:nvSpPr>
        <p:spPr>
          <a:xfrm>
            <a:off x="158873" y="3786033"/>
            <a:ext cx="573456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FR" b="1" dirty="0"/>
              <a:t>Etude</a:t>
            </a:r>
            <a:r>
              <a:rPr lang="fr-FR" sz="1800" b="1" dirty="0"/>
              <a:t> </a:t>
            </a:r>
            <a:r>
              <a:rPr lang="fr-FR" b="1" dirty="0"/>
              <a:t>en cours </a:t>
            </a:r>
            <a:r>
              <a:rPr lang="fr-FR" sz="1800" dirty="0"/>
              <a:t>sur la </a:t>
            </a:r>
            <a:r>
              <a:rPr lang="fr-FR" sz="1800" b="1" dirty="0"/>
              <a:t>situation économique des entreprises industrielles de la Savoie </a:t>
            </a:r>
            <a:r>
              <a:rPr lang="fr-FR" b="1" dirty="0"/>
              <a:t>liée à la crise</a:t>
            </a:r>
            <a:endParaRPr lang="fr-FR" sz="1800" dirty="0">
              <a:cs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8B05D95-A625-4B6B-9572-3794F57F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68" t="35636" r="34894" b="35615"/>
          <a:stretch/>
        </p:blipFill>
        <p:spPr>
          <a:xfrm>
            <a:off x="5907765" y="2747272"/>
            <a:ext cx="1818258" cy="1308228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E32A8B7-8FF4-80D0-D5B8-72AEDC3A260B}"/>
              </a:ext>
            </a:extLst>
          </p:cNvPr>
          <p:cNvSpPr txBox="1">
            <a:spLocks/>
          </p:cNvSpPr>
          <p:nvPr/>
        </p:nvSpPr>
        <p:spPr>
          <a:xfrm>
            <a:off x="211042" y="1508871"/>
            <a:ext cx="5466206" cy="162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1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8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Bef>
                <a:spcPts val="1200"/>
              </a:spcBef>
            </a:pPr>
            <a:r>
              <a:rPr lang="fr-FR" sz="1800" dirty="0"/>
              <a:t>Notes de conjonctures </a:t>
            </a:r>
            <a:r>
              <a:rPr lang="fr-FR" sz="1800" b="0" dirty="0"/>
              <a:t>semestrielles</a:t>
            </a:r>
          </a:p>
          <a:p>
            <a:pPr marL="266700" indent="-266700">
              <a:spcBef>
                <a:spcPts val="1200"/>
              </a:spcBef>
            </a:pPr>
            <a:r>
              <a:rPr lang="fr-FR" sz="1800" dirty="0"/>
              <a:t>Données socio-économiques de Savoie</a:t>
            </a:r>
          </a:p>
          <a:p>
            <a:pPr marL="266700" indent="-266700">
              <a:spcBef>
                <a:spcPts val="1200"/>
              </a:spcBef>
            </a:pPr>
            <a:r>
              <a:rPr lang="fr-FR" sz="1800" dirty="0"/>
              <a:t>Panoramas économiques </a:t>
            </a:r>
            <a:r>
              <a:rPr lang="fr-FR" sz="1800" b="0" dirty="0"/>
              <a:t>: filières spécifiques</a:t>
            </a:r>
          </a:p>
          <a:p>
            <a:pPr marL="266700" indent="-266700">
              <a:spcBef>
                <a:spcPts val="1200"/>
              </a:spcBef>
            </a:pPr>
            <a:r>
              <a:rPr lang="fr-FR" sz="1800" dirty="0"/>
              <a:t>Newsletter</a:t>
            </a:r>
            <a:r>
              <a:rPr lang="fr-FR" sz="1800" b="0" dirty="0"/>
              <a:t> Savoie</a:t>
            </a:r>
          </a:p>
          <a:p>
            <a:pPr marL="0" indent="0">
              <a:buFontTx/>
              <a:buNone/>
            </a:pPr>
            <a:endParaRPr lang="fr-FR" sz="1600" b="1" dirty="0"/>
          </a:p>
          <a:p>
            <a:pPr marL="0" indent="0">
              <a:buNone/>
            </a:pPr>
            <a:endParaRPr lang="fr-FR" sz="1600" b="0" dirty="0">
              <a:solidFill>
                <a:srgbClr val="353D4D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3FC3D8F-3DF5-1C52-E4D2-9BE717774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097" y="178203"/>
            <a:ext cx="648032" cy="55698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8E0130-F797-220F-7BB1-93B4552156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60" y="291828"/>
            <a:ext cx="1244119" cy="3117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F4C5CC8-7C57-4B73-60B5-FAFAE6D211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5995" y="3250440"/>
            <a:ext cx="1148421" cy="534068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83624E2-DA4A-E5AD-5B53-370D7A6D0431}"/>
              </a:ext>
            </a:extLst>
          </p:cNvPr>
          <p:cNvGrpSpPr/>
          <p:nvPr/>
        </p:nvGrpSpPr>
        <p:grpSpPr>
          <a:xfrm>
            <a:off x="4842820" y="746493"/>
            <a:ext cx="3695827" cy="1936937"/>
            <a:chOff x="4515737" y="634813"/>
            <a:chExt cx="4022910" cy="218537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231F1BF-65A8-4CE9-B221-AF4C6E816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4892" t="17650" r="35252" b="12391"/>
            <a:stretch/>
          </p:blipFill>
          <p:spPr>
            <a:xfrm>
              <a:off x="5649932" y="634813"/>
              <a:ext cx="1554144" cy="2048559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63C0BA0-5404-4E3D-9124-97C89CD991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40370" t="42929" r="38283" b="13131"/>
            <a:stretch/>
          </p:blipFill>
          <p:spPr>
            <a:xfrm rot="355126">
              <a:off x="7004198" y="710190"/>
              <a:ext cx="1534449" cy="2105631"/>
            </a:xfrm>
            <a:prstGeom prst="rect">
              <a:avLst/>
            </a:prstGeom>
          </p:spPr>
        </p:pic>
        <p:pic>
          <p:nvPicPr>
            <p:cNvPr id="16" name="Image 1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2E7EDF5D-558B-3520-E249-468CB73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3815" t="16521" r="35318" b="5459"/>
            <a:stretch/>
          </p:blipFill>
          <p:spPr bwMode="auto">
            <a:xfrm rot="21079985">
              <a:off x="4515737" y="705825"/>
              <a:ext cx="1559207" cy="211435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353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 txBox="1">
            <a:spLocks/>
          </p:cNvSpPr>
          <p:nvPr/>
        </p:nvSpPr>
        <p:spPr>
          <a:xfrm>
            <a:off x="245659" y="83546"/>
            <a:ext cx="8441141" cy="14245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Un travail collectif et collaboratif aux services des entreprises et des territoires </a:t>
            </a:r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2918" y="3811316"/>
            <a:ext cx="8981288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>
                <a:solidFill>
                  <a:srgbClr val="353D4D"/>
                </a:solidFill>
              </a:rPr>
              <a:t>Services de l’Etat, Services de la Préfecture, DDFIP, Direccte, Services de la Région, Services du Département, Banque de France, BPI France, Partenaires bancaires, et tous les autres…</a:t>
            </a:r>
          </a:p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08" y="2769073"/>
            <a:ext cx="2167231" cy="64042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4" y="1331992"/>
            <a:ext cx="1147946" cy="11633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106" y="1206498"/>
            <a:ext cx="1234134" cy="123413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883" y="2540732"/>
            <a:ext cx="1879538" cy="105254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223" y="1283926"/>
            <a:ext cx="1289317" cy="1108174"/>
          </a:xfrm>
          <a:prstGeom prst="rect">
            <a:avLst/>
          </a:prstGeom>
        </p:spPr>
      </p:pic>
      <p:sp>
        <p:nvSpPr>
          <p:cNvPr id="13" name="AutoShape 10" descr="https://www.banque-france.fr/sites/all/themes/bdf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348" y="2620777"/>
            <a:ext cx="1574870" cy="7323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06" y="1332764"/>
            <a:ext cx="3059151" cy="70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5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 txBox="1">
            <a:spLocks/>
          </p:cNvSpPr>
          <p:nvPr/>
        </p:nvSpPr>
        <p:spPr>
          <a:xfrm>
            <a:off x="192" y="4229100"/>
            <a:ext cx="9120947" cy="73152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00" dirty="0"/>
          </a:p>
          <a:p>
            <a:pPr>
              <a:lnSpc>
                <a:spcPts val="3700"/>
              </a:lnSpc>
              <a:spcBef>
                <a:spcPts val="0"/>
              </a:spcBef>
            </a:pPr>
            <a:r>
              <a:rPr lang="fr-FR" sz="3400" dirty="0">
                <a:solidFill>
                  <a:srgbClr val="009CDD"/>
                </a:solidFill>
              </a:rPr>
              <a:t>Merci à nos financeurs et à nos adhérents</a:t>
            </a:r>
            <a:endParaRPr lang="fr-FR" sz="3400" dirty="0">
              <a:solidFill>
                <a:srgbClr val="009CDD"/>
              </a:solidFill>
              <a:cs typeface="Calibri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" y="1325880"/>
            <a:ext cx="9120947" cy="2624629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B5075440-22E4-732A-45BC-F0E0FB05C26B}"/>
              </a:ext>
            </a:extLst>
          </p:cNvPr>
          <p:cNvSpPr txBox="1">
            <a:spLocks/>
          </p:cNvSpPr>
          <p:nvPr/>
        </p:nvSpPr>
        <p:spPr>
          <a:xfrm>
            <a:off x="7813" y="-3544"/>
            <a:ext cx="9125537" cy="975555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1000" dirty="0"/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lang="fr-FR" sz="3400" dirty="0">
                <a:ea typeface="+mj-lt"/>
                <a:cs typeface="+mj-lt"/>
              </a:rPr>
              <a:t>Auvergne-Rhône-Alpes Entreprises</a:t>
            </a:r>
          </a:p>
          <a:p>
            <a:pPr>
              <a:lnSpc>
                <a:spcPts val="3100"/>
              </a:lnSpc>
              <a:spcBef>
                <a:spcPts val="0"/>
              </a:spcBef>
            </a:pPr>
            <a:r>
              <a:rPr lang="fr-FR" sz="3400" dirty="0">
                <a:ea typeface="+mj-lt"/>
                <a:cs typeface="+mj-lt"/>
              </a:rPr>
              <a:t> </a:t>
            </a:r>
            <a:r>
              <a:rPr lang="fr-FR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https://fromsmash.com/Video-arae</a:t>
            </a:r>
            <a:endParaRPr lang="fr-FR" sz="3400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408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C096009-62AD-5E1B-11E1-CCFB1E74CF65}"/>
              </a:ext>
            </a:extLst>
          </p:cNvPr>
          <p:cNvGrpSpPr/>
          <p:nvPr/>
        </p:nvGrpSpPr>
        <p:grpSpPr>
          <a:xfrm>
            <a:off x="110490" y="669724"/>
            <a:ext cx="5029200" cy="3223260"/>
            <a:chOff x="625357" y="1238908"/>
            <a:chExt cx="4860455" cy="293956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9A0E37A-F72D-5185-E328-ABB77B114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" t="2613" r="11490" b="1662"/>
            <a:stretch/>
          </p:blipFill>
          <p:spPr>
            <a:xfrm>
              <a:off x="625357" y="1238908"/>
              <a:ext cx="4860455" cy="2939565"/>
            </a:xfrm>
            <a:prstGeom prst="rect">
              <a:avLst/>
            </a:prstGeom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CD080222-26DB-D58F-2CC0-54419D61C5E9}"/>
                </a:ext>
              </a:extLst>
            </p:cNvPr>
            <p:cNvSpPr/>
            <p:nvPr/>
          </p:nvSpPr>
          <p:spPr>
            <a:xfrm>
              <a:off x="4251449" y="1586222"/>
              <a:ext cx="1150620" cy="723900"/>
            </a:xfrm>
            <a:prstGeom prst="ellipse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TextBox 1">
            <a:extLst>
              <a:ext uri="{FF2B5EF4-FFF2-40B4-BE49-F238E27FC236}">
                <a16:creationId xmlns:a16="http://schemas.microsoft.com/office/drawing/2014/main" id="{3F329639-1D54-1275-FAF9-E6B4117FA437}"/>
              </a:ext>
            </a:extLst>
          </p:cNvPr>
          <p:cNvSpPr txBox="1"/>
          <p:nvPr/>
        </p:nvSpPr>
        <p:spPr>
          <a:xfrm>
            <a:off x="0" y="4006217"/>
            <a:ext cx="5250180" cy="992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fr-FR" sz="2000" dirty="0">
                <a:solidFill>
                  <a:srgbClr val="0096DE"/>
                </a:solidFill>
                <a:latin typeface="Calibri"/>
              </a:rPr>
              <a:t>Une présence de </a:t>
            </a:r>
            <a:r>
              <a:rPr lang="fr-FR" sz="2000" b="1" dirty="0">
                <a:solidFill>
                  <a:srgbClr val="0096DE"/>
                </a:solidFill>
                <a:latin typeface="Calibri"/>
              </a:rPr>
              <a:t>proximité, </a:t>
            </a:r>
          </a:p>
          <a:p>
            <a:pPr algn="ctr" defTabSz="685800"/>
            <a:r>
              <a:rPr lang="fr-FR" sz="2000" b="1" dirty="0">
                <a:solidFill>
                  <a:srgbClr val="0096DE"/>
                </a:solidFill>
                <a:latin typeface="Calibri"/>
              </a:rPr>
              <a:t>des compétences et expertises en appui </a:t>
            </a:r>
          </a:p>
          <a:p>
            <a:pPr algn="ctr" defTabSz="685800"/>
            <a:r>
              <a:rPr lang="fr-FR" sz="2000" b="1" dirty="0">
                <a:solidFill>
                  <a:srgbClr val="0096DE"/>
                </a:solidFill>
                <a:latin typeface="Calibri"/>
              </a:rPr>
              <a:t>pour vous accompagner dans tous vos projets !</a:t>
            </a:r>
            <a:r>
              <a:rPr lang="fr-FR" sz="2000" dirty="0">
                <a:solidFill>
                  <a:srgbClr val="0096DE"/>
                </a:solidFill>
                <a:latin typeface="Calibri"/>
              </a:rPr>
              <a:t>​</a:t>
            </a:r>
            <a:endParaRPr lang="fr-FR" sz="2000" dirty="0">
              <a:solidFill>
                <a:srgbClr val="0096D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69E79AB5-2712-CBF4-1A47-01119E901F5F}"/>
              </a:ext>
            </a:extLst>
          </p:cNvPr>
          <p:cNvSpPr txBox="1">
            <a:spLocks/>
          </p:cNvSpPr>
          <p:nvPr/>
        </p:nvSpPr>
        <p:spPr>
          <a:xfrm>
            <a:off x="5433060" y="867430"/>
            <a:ext cx="3703320" cy="178051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DC411"/>
              </a:buClr>
              <a:buSzPct val="90000"/>
            </a:pPr>
            <a:r>
              <a:rPr lang="fr-FR" sz="2000" b="1" dirty="0">
                <a:latin typeface="Calibri"/>
              </a:rPr>
              <a:t>les porteurs de projets : 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,Sans-Serif" panose="05000000000000000000" pitchFamily="2" charset="2"/>
              <a:buChar char="ü"/>
            </a:pPr>
            <a:r>
              <a:rPr lang="fr-FR" sz="1600" dirty="0">
                <a:latin typeface="Calibri"/>
              </a:rPr>
              <a:t>Industriels et de services à l’industrie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,Sans-Serif" panose="05000000000000000000" pitchFamily="2" charset="2"/>
              <a:buChar char="ü"/>
            </a:pPr>
            <a:r>
              <a:rPr lang="fr-FR" sz="1600" dirty="0">
                <a:latin typeface="Calibri"/>
                <a:ea typeface="Calibri"/>
                <a:cs typeface="Calibri"/>
              </a:rPr>
              <a:t>Des filières bois, agroalimentaire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/>
                <a:ea typeface="Calibri"/>
                <a:cs typeface="Calibri"/>
              </a:rPr>
              <a:t>En création ou reprise d’entreprises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/>
                <a:ea typeface="+mn-lt"/>
                <a:cs typeface="Calibri"/>
              </a:rPr>
              <a:t>…</a:t>
            </a:r>
          </a:p>
          <a:p>
            <a:pPr marL="271463" indent="-271463" algn="l" defTabSz="914378"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endParaRPr lang="fr-FR" sz="2000" dirty="0">
              <a:latin typeface="Calibri"/>
              <a:ea typeface="Calibri"/>
              <a:cs typeface="Calibri"/>
            </a:endParaRPr>
          </a:p>
          <a:p>
            <a:pPr marL="271463" indent="-271463" algn="l" defTabSz="914378"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endParaRPr lang="fr-FR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7C9EF26D-CA1C-7D54-EA96-2373011EFC96}"/>
              </a:ext>
            </a:extLst>
          </p:cNvPr>
          <p:cNvSpPr txBox="1">
            <a:spLocks/>
          </p:cNvSpPr>
          <p:nvPr/>
        </p:nvSpPr>
        <p:spPr>
          <a:xfrm>
            <a:off x="7620" y="144704"/>
            <a:ext cx="9125537" cy="46074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100"/>
              </a:lnSpc>
              <a:spcBef>
                <a:spcPts val="0"/>
              </a:spcBef>
            </a:pPr>
            <a:r>
              <a:rPr lang="fr-FR" sz="2800" dirty="0">
                <a:ea typeface="+mj-lt"/>
                <a:cs typeface="+mj-lt"/>
              </a:rPr>
              <a:t>L’antenne de Savoie accompagne 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5EDE983A-A35A-1B6A-25B1-BB45625B0616}"/>
              </a:ext>
            </a:extLst>
          </p:cNvPr>
          <p:cNvSpPr txBox="1">
            <a:spLocks/>
          </p:cNvSpPr>
          <p:nvPr/>
        </p:nvSpPr>
        <p:spPr>
          <a:xfrm>
            <a:off x="5429837" y="2970052"/>
            <a:ext cx="3703320" cy="202874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ctr" defTabSz="1219170" rtl="0" eaLnBrk="1" latinLnBrk="0" hangingPunct="1">
              <a:spcBef>
                <a:spcPct val="20000"/>
              </a:spcBef>
              <a:buFontTx/>
              <a:buNone/>
              <a:defRPr sz="32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FDC411"/>
              </a:buClr>
              <a:buSzPct val="90000"/>
            </a:pPr>
            <a:r>
              <a:rPr lang="fr-FR" sz="2000" b="1" dirty="0">
                <a:latin typeface="Calibri"/>
              </a:rPr>
              <a:t>les collectivités : 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,Sans-Serif" panose="05000000000000000000" pitchFamily="2" charset="2"/>
              <a:buChar char="ü"/>
            </a:pPr>
            <a:r>
              <a:rPr lang="fr-FR" sz="1600" dirty="0">
                <a:latin typeface="Calibri"/>
              </a:rPr>
              <a:t>Foncier/immobilier (comité implantation, recensement, …)</a:t>
            </a:r>
            <a:endParaRPr lang="fr-FR" sz="1600" dirty="0">
              <a:latin typeface="Calibri"/>
              <a:ea typeface="Calibri"/>
              <a:cs typeface="Calibri"/>
            </a:endParaRP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/>
                <a:ea typeface="+mn-lt"/>
                <a:cs typeface="Calibri"/>
              </a:rPr>
              <a:t>Tourisme (plateforme ITS)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/>
                <a:ea typeface="+mn-lt"/>
                <a:cs typeface="Calibri"/>
              </a:rPr>
              <a:t>Emploi (</a:t>
            </a:r>
            <a:r>
              <a:rPr lang="fr-FR" sz="1600" dirty="0" err="1">
                <a:latin typeface="Calibri"/>
                <a:ea typeface="+mn-lt"/>
                <a:cs typeface="Calibri"/>
              </a:rPr>
              <a:t>Fab</a:t>
            </a:r>
            <a:r>
              <a:rPr lang="fr-FR" sz="1600" dirty="0">
                <a:latin typeface="Calibri"/>
                <a:ea typeface="+mn-lt"/>
                <a:cs typeface="Calibri"/>
              </a:rPr>
              <a:t> RH, Mon Job en Savoie)</a:t>
            </a:r>
          </a:p>
          <a:p>
            <a:pPr marL="271463" indent="-271463" algn="l" defTabSz="914378">
              <a:spcBef>
                <a:spcPts val="600"/>
              </a:spcBef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r>
              <a:rPr lang="fr-FR" sz="1600" dirty="0">
                <a:latin typeface="Calibri"/>
                <a:ea typeface="+mn-lt"/>
                <a:cs typeface="Calibri"/>
              </a:rPr>
              <a:t>…</a:t>
            </a:r>
          </a:p>
          <a:p>
            <a:pPr marL="271463" indent="-271463" algn="l" defTabSz="914378"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endParaRPr lang="fr-FR" sz="2000" dirty="0">
              <a:latin typeface="Calibri"/>
              <a:ea typeface="Calibri"/>
              <a:cs typeface="Calibri"/>
            </a:endParaRPr>
          </a:p>
          <a:p>
            <a:pPr marL="271463" indent="-271463" algn="l" defTabSz="914378">
              <a:buClr>
                <a:srgbClr val="FDC411"/>
              </a:buClr>
              <a:buSzPct val="90000"/>
              <a:buFont typeface="Wingdings" panose="05000000000000000000" pitchFamily="2" charset="2"/>
              <a:buChar char="ü"/>
            </a:pPr>
            <a:endParaRPr lang="fr-FR" sz="20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274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C17874-14EF-4503-A119-AD0D548B2A08}"/>
              </a:ext>
            </a:extLst>
          </p:cNvPr>
          <p:cNvSpPr txBox="1">
            <a:spLocks/>
          </p:cNvSpPr>
          <p:nvPr/>
        </p:nvSpPr>
        <p:spPr>
          <a:xfrm>
            <a:off x="0" y="231104"/>
            <a:ext cx="9144000" cy="55487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rgbClr val="009CDD"/>
                </a:solidFill>
              </a:rPr>
              <a:t>2021, une activité encore soutenue pour l’antenne Savoie</a:t>
            </a:r>
            <a:endParaRPr lang="en-US" dirty="0">
              <a:solidFill>
                <a:srgbClr val="009CD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7CB1C-AD4F-EA38-A727-BD33A0E4D398}"/>
              </a:ext>
            </a:extLst>
          </p:cNvPr>
          <p:cNvSpPr/>
          <p:nvPr/>
        </p:nvSpPr>
        <p:spPr>
          <a:xfrm>
            <a:off x="145005" y="1603876"/>
            <a:ext cx="8777246" cy="337015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just" fontAlgn="base">
              <a:spcBef>
                <a:spcPts val="12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sz="2000" b="1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Une antenne aux côtés des entreprises</a:t>
            </a:r>
          </a:p>
          <a:p>
            <a:pPr lvl="0" algn="just" fontAlgn="base">
              <a:spcBef>
                <a:spcPts val="12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fr-FR" sz="1000" b="1" dirty="0">
              <a:solidFill>
                <a:srgbClr val="353D4D"/>
              </a:solidFill>
              <a:ea typeface="Times New Roman" panose="02020603050405020304" pitchFamily="18" charset="0"/>
              <a:cs typeface="Times New Roman"/>
            </a:endParaRPr>
          </a:p>
          <a:p>
            <a:pPr lvl="0" algn="just" fontAlgn="base">
              <a:spcBef>
                <a:spcPts val="120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sz="2000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Poursuite de la gestion du </a:t>
            </a:r>
            <a:r>
              <a:rPr lang="fr-FR" sz="2000" b="1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numéro vert.</a:t>
            </a:r>
            <a:r>
              <a:rPr lang="fr-FR" sz="2000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 </a:t>
            </a:r>
          </a:p>
          <a:p>
            <a:pPr lvl="0" algn="just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fr-FR" sz="1500" dirty="0">
              <a:solidFill>
                <a:srgbClr val="353D4D"/>
              </a:solidFill>
              <a:ea typeface="Times New Roman" panose="02020603050405020304" pitchFamily="18" charset="0"/>
              <a:cs typeface="Times New Roman"/>
            </a:endParaRPr>
          </a:p>
          <a:p>
            <a:pPr lvl="0" algn="just" fontAlgn="base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fr-FR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Depuis mars 2020 : </a:t>
            </a:r>
          </a:p>
          <a:p>
            <a:pPr marL="800100" lvl="1" indent="-342900" algn="just" fontAlgn="base">
              <a:spcBef>
                <a:spcPts val="120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sz="2200" b="1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+ de 55 000 appels au niveau régional !</a:t>
            </a:r>
          </a:p>
          <a:p>
            <a:pPr marL="800100" lvl="1" indent="-342900" algn="just" fontAlgn="base">
              <a:spcBef>
                <a:spcPts val="1200"/>
              </a:spcBef>
              <a:buSzPts val="1000"/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fr-FR" sz="2200" b="1" dirty="0">
                <a:solidFill>
                  <a:srgbClr val="353D4D"/>
                </a:solidFill>
                <a:ea typeface="Times New Roman" panose="02020603050405020304" pitchFamily="18" charset="0"/>
                <a:cs typeface="Times New Roman"/>
              </a:rPr>
              <a:t>3614 entreprises accompagnées par l’antenne Savoie</a:t>
            </a:r>
            <a:endParaRPr lang="fr-FR" sz="2200" dirty="0">
              <a:solidFill>
                <a:srgbClr val="353D4D"/>
              </a:solidFill>
              <a:ea typeface="Times New Roman" panose="02020603050405020304" pitchFamily="18" charset="0"/>
              <a:cs typeface="Times New Roman"/>
            </a:endParaRPr>
          </a:p>
          <a:p>
            <a:pPr lvl="0" algn="just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fr-FR" sz="1500" dirty="0">
              <a:solidFill>
                <a:srgbClr val="353D4D"/>
              </a:solidFill>
              <a:latin typeface="+mj-lt"/>
            </a:endParaRPr>
          </a:p>
          <a:p>
            <a:pPr lvl="0" algn="just" fontAlgn="base">
              <a:spcAft>
                <a:spcPts val="0"/>
              </a:spcAft>
              <a:buSzPts val="1000"/>
              <a:tabLst>
                <a:tab pos="457200" algn="l"/>
              </a:tabLst>
            </a:pPr>
            <a:endParaRPr lang="fr-FR" sz="1500" dirty="0">
              <a:solidFill>
                <a:srgbClr val="353D4D"/>
              </a:solidFill>
              <a:latin typeface="+mj-lt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Blip>
                <a:blip r:embed="rId3"/>
              </a:buBlip>
              <a:tabLst>
                <a:tab pos="457200" algn="l"/>
              </a:tabLst>
            </a:pPr>
            <a:endParaRPr lang="fr-FR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://com.auvergnerhonealpes-entreprises.fr/img/xx8hw/b/u3uzi/g04mg.png">
            <a:extLst>
              <a:ext uri="{FF2B5EF4-FFF2-40B4-BE49-F238E27FC236}">
                <a16:creationId xmlns:a16="http://schemas.microsoft.com/office/drawing/2014/main" id="{75656FB9-01F7-F7E3-04C0-9D8E4BAF2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21" y="1496378"/>
            <a:ext cx="3616625" cy="18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4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E20A93-9CBF-FD31-9CE3-2614C9121446}"/>
              </a:ext>
            </a:extLst>
          </p:cNvPr>
          <p:cNvSpPr txBox="1"/>
          <p:nvPr/>
        </p:nvSpPr>
        <p:spPr>
          <a:xfrm>
            <a:off x="166778" y="82399"/>
            <a:ext cx="812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9CDD"/>
                </a:solidFill>
              </a:rPr>
              <a:t>L’antenne Savoie en 2021</a:t>
            </a:r>
            <a:r>
              <a:rPr lang="fr-FR" sz="2800" b="1" dirty="0">
                <a:solidFill>
                  <a:srgbClr val="353D4D"/>
                </a:solidFill>
              </a:rPr>
              <a:t>*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6D0EF6-5D8F-9C36-63E6-D8DD3C94101E}"/>
              </a:ext>
            </a:extLst>
          </p:cNvPr>
          <p:cNvSpPr txBox="1"/>
          <p:nvPr/>
        </p:nvSpPr>
        <p:spPr>
          <a:xfrm>
            <a:off x="4732019" y="4280460"/>
            <a:ext cx="4412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rgbClr val="353D4D"/>
                </a:solidFill>
                <a:effectLst/>
                <a:ea typeface="Calibri" panose="020F0502020204030204" pitchFamily="34" charset="0"/>
              </a:rPr>
              <a:t>* source CRM interne</a:t>
            </a:r>
          </a:p>
          <a:p>
            <a:pPr algn="r"/>
            <a:r>
              <a:rPr lang="fr-FR" sz="1200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*</a:t>
            </a:r>
            <a:r>
              <a:rPr lang="fr-FR" sz="1200" dirty="0">
                <a:solidFill>
                  <a:srgbClr val="353D4D"/>
                </a:solidFill>
                <a:effectLst/>
                <a:ea typeface="Calibri" panose="020F0502020204030204" pitchFamily="34" charset="0"/>
              </a:rPr>
              <a:t> données déclarées par les entreprises</a:t>
            </a:r>
          </a:p>
        </p:txBody>
      </p:sp>
      <p:pic>
        <p:nvPicPr>
          <p:cNvPr id="14" name="Image 13" descr="Une image contenant jouet&#10;&#10;Description générée automatiquement">
            <a:extLst>
              <a:ext uri="{FF2B5EF4-FFF2-40B4-BE49-F238E27FC236}">
                <a16:creationId xmlns:a16="http://schemas.microsoft.com/office/drawing/2014/main" id="{C9C00262-31F0-5942-ACA4-45AD20CBBF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22" y="20704"/>
            <a:ext cx="2186108" cy="163958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D81440-CC19-73AB-38FC-74559EA0EF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937121"/>
            <a:ext cx="1362075" cy="13620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B4F5B78-9CAB-4044-3B64-080FB6C41B28}"/>
              </a:ext>
            </a:extLst>
          </p:cNvPr>
          <p:cNvSpPr txBox="1"/>
          <p:nvPr/>
        </p:nvSpPr>
        <p:spPr>
          <a:xfrm>
            <a:off x="481435" y="2192313"/>
            <a:ext cx="2229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9CDD"/>
                </a:solidFill>
              </a:rPr>
              <a:t>1 130 </a:t>
            </a:r>
            <a:r>
              <a:rPr lang="fr-FR" sz="2000" b="1" dirty="0">
                <a:solidFill>
                  <a:srgbClr val="353D4D"/>
                </a:solidFill>
              </a:rPr>
              <a:t>entreprises accompagnées</a:t>
            </a:r>
          </a:p>
        </p:txBody>
      </p:sp>
      <p:pic>
        <p:nvPicPr>
          <p:cNvPr id="22" name="Espace réservé du contenu 2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F4BB980D-84BA-228C-DF78-C56565AC4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24" y="572261"/>
            <a:ext cx="1191593" cy="119159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1CD042C-E358-8681-91F8-1A901C5DA5D1}"/>
              </a:ext>
            </a:extLst>
          </p:cNvPr>
          <p:cNvSpPr txBox="1"/>
          <p:nvPr/>
        </p:nvSpPr>
        <p:spPr>
          <a:xfrm>
            <a:off x="3063643" y="1589749"/>
            <a:ext cx="4035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CDD"/>
                </a:solidFill>
              </a:rPr>
              <a:t>2 788 </a:t>
            </a:r>
            <a:r>
              <a:rPr lang="fr-FR" sz="2000" b="1" dirty="0"/>
              <a:t>emplois confortés</a:t>
            </a:r>
            <a:r>
              <a:rPr lang="fr-FR" sz="2000" b="1" dirty="0">
                <a:solidFill>
                  <a:srgbClr val="00B0F0"/>
                </a:solidFill>
              </a:rPr>
              <a:t>*</a:t>
            </a:r>
          </a:p>
          <a:p>
            <a:r>
              <a:rPr lang="fr-FR" sz="2000" b="1" dirty="0">
                <a:solidFill>
                  <a:srgbClr val="009CDD"/>
                </a:solidFill>
              </a:rPr>
              <a:t>916 </a:t>
            </a:r>
            <a:r>
              <a:rPr lang="fr-FR" sz="2000" b="1" dirty="0"/>
              <a:t>emplois programmés à N+3</a:t>
            </a:r>
            <a:r>
              <a:rPr lang="fr-FR" sz="2000" b="1" dirty="0">
                <a:solidFill>
                  <a:srgbClr val="00B0F0"/>
                </a:solidFill>
              </a:rPr>
              <a:t>*</a:t>
            </a:r>
          </a:p>
        </p:txBody>
      </p:sp>
      <p:pic>
        <p:nvPicPr>
          <p:cNvPr id="25" name="Image 24" descr="Une image contenant texte, tableau noir, ciel nocturne&#10;&#10;Description générée automatiquement">
            <a:extLst>
              <a:ext uri="{FF2B5EF4-FFF2-40B4-BE49-F238E27FC236}">
                <a16:creationId xmlns:a16="http://schemas.microsoft.com/office/drawing/2014/main" id="{6E3D8C47-77D6-1406-4D49-649C2B266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9" y="2462123"/>
            <a:ext cx="1362075" cy="1362075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E90F7E-25EE-75D9-FA83-8F148B0B88F6}"/>
              </a:ext>
            </a:extLst>
          </p:cNvPr>
          <p:cNvSpPr txBox="1"/>
          <p:nvPr/>
        </p:nvSpPr>
        <p:spPr>
          <a:xfrm>
            <a:off x="2600648" y="3669382"/>
            <a:ext cx="2966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CDD"/>
                </a:solidFill>
              </a:rPr>
              <a:t>997,68 M€</a:t>
            </a:r>
            <a:r>
              <a:rPr lang="fr-FR" sz="2000" b="1" dirty="0"/>
              <a:t> investissements</a:t>
            </a:r>
            <a:r>
              <a:rPr lang="fr-FR" sz="2000" b="1" dirty="0">
                <a:solidFill>
                  <a:srgbClr val="00B0F0"/>
                </a:solidFill>
              </a:rPr>
              <a:t> *</a:t>
            </a:r>
            <a:endParaRPr lang="fr-FR" sz="2000" b="1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F7DA7D2-AAEF-5B4B-466E-E45551271DCE}"/>
              </a:ext>
            </a:extLst>
          </p:cNvPr>
          <p:cNvSpPr txBox="1"/>
          <p:nvPr/>
        </p:nvSpPr>
        <p:spPr>
          <a:xfrm>
            <a:off x="5940918" y="3424088"/>
            <a:ext cx="254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9CDD"/>
                </a:solidFill>
              </a:rPr>
              <a:t>60</a:t>
            </a:r>
            <a:r>
              <a:rPr lang="fr-FR" sz="2000" b="1" dirty="0"/>
              <a:t> événements</a:t>
            </a:r>
          </a:p>
          <a:p>
            <a:r>
              <a:rPr lang="fr-FR" sz="2000" b="1" dirty="0">
                <a:solidFill>
                  <a:srgbClr val="009CDD"/>
                </a:solidFill>
              </a:rPr>
              <a:t>+ de 1600 </a:t>
            </a:r>
            <a:r>
              <a:rPr lang="fr-FR" sz="2000" b="1" dirty="0"/>
              <a:t>participants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B6511F8-80F1-4178-EFA5-13BA53E86D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08" y="2568248"/>
            <a:ext cx="786828" cy="78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48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1" y="134395"/>
            <a:ext cx="8554076" cy="511973"/>
          </a:xfrm>
        </p:spPr>
        <p:txBody>
          <a:bodyPr/>
          <a:lstStyle/>
          <a:p>
            <a:r>
              <a:rPr lang="fr-FR" dirty="0"/>
              <a:t>Des dossiers accompagnés et soutenus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AE9435-4D69-423B-B611-9927D0DA83E3}"/>
              </a:ext>
            </a:extLst>
          </p:cNvPr>
          <p:cNvSpPr txBox="1"/>
          <p:nvPr/>
        </p:nvSpPr>
        <p:spPr>
          <a:xfrm>
            <a:off x="2286000" y="23670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C97C587-A7BA-DA0A-24C7-C26F5EA9F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t="1985" r="7756" b="50317"/>
          <a:stretch/>
        </p:blipFill>
        <p:spPr>
          <a:xfrm>
            <a:off x="6091677" y="126003"/>
            <a:ext cx="736523" cy="46361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F165087-20D0-D84A-B782-B76FC1EFB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7" y="88965"/>
            <a:ext cx="806534" cy="5376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50A4B8-4A97-D5DC-2393-7B35F6FD67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74" y="193707"/>
            <a:ext cx="1136339" cy="26223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ED08713-5B90-BC47-56D0-F41DEFAC7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34" y="132086"/>
            <a:ext cx="895133" cy="33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CC3A00B-DD7E-C8FA-454B-D7A9F0128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445" y="598010"/>
            <a:ext cx="8618652" cy="2003596"/>
          </a:xfrm>
        </p:spPr>
        <p:txBody>
          <a:bodyPr>
            <a:noAutofit/>
          </a:bodyPr>
          <a:lstStyle/>
          <a:p>
            <a:pPr marL="182563" indent="-182563"/>
            <a:r>
              <a:rPr lang="fr-FR" sz="1600" u="sng" dirty="0">
                <a:solidFill>
                  <a:srgbClr val="0096DE"/>
                </a:solidFill>
                <a:latin typeface="Calibri"/>
              </a:rPr>
              <a:t>PLAN DE RELANCE</a:t>
            </a:r>
            <a:r>
              <a:rPr lang="fr-FR" sz="1600" dirty="0">
                <a:solidFill>
                  <a:srgbClr val="0096DE"/>
                </a:solidFill>
                <a:latin typeface="Calibri"/>
              </a:rPr>
              <a:t> </a:t>
            </a:r>
          </a:p>
          <a:p>
            <a:pPr marL="182563" indent="0">
              <a:buNone/>
            </a:pPr>
            <a:r>
              <a:rPr lang="fr-FR" sz="1800" dirty="0">
                <a:latin typeface="Calibri"/>
              </a:rPr>
              <a:t>52 entreprises accompagnées </a:t>
            </a:r>
            <a:r>
              <a:rPr lang="fr-FR" sz="1600" b="0" dirty="0">
                <a:latin typeface="Calibri"/>
              </a:rPr>
              <a:t>par l’antenne Savoie pour le dépôt d’un dossier en 2021. </a:t>
            </a:r>
          </a:p>
          <a:p>
            <a:pPr marL="182563" indent="0">
              <a:spcBef>
                <a:spcPts val="0"/>
              </a:spcBef>
              <a:buNone/>
            </a:pPr>
            <a:r>
              <a:rPr lang="fr-FR" sz="1600" b="0" dirty="0">
                <a:latin typeface="Calibri"/>
              </a:rPr>
              <a:t>31 dossiers ont été retenus pour </a:t>
            </a:r>
            <a:r>
              <a:rPr lang="fr-FR" sz="1800" dirty="0">
                <a:latin typeface="Calibri"/>
              </a:rPr>
              <a:t>23 M€  d’aides attribuées</a:t>
            </a:r>
            <a:r>
              <a:rPr lang="fr-FR" sz="1600" b="0" dirty="0">
                <a:latin typeface="Calibri"/>
              </a:rPr>
              <a:t>. </a:t>
            </a:r>
            <a:r>
              <a:rPr lang="fr-FR" sz="1800" dirty="0">
                <a:latin typeface="Calibri"/>
              </a:rPr>
              <a:t>101 M€ d’investissements prévus </a:t>
            </a:r>
            <a:r>
              <a:rPr lang="fr-FR" sz="1600" b="0" dirty="0">
                <a:latin typeface="Calibri"/>
              </a:rPr>
              <a:t>relatifs à ces dossiers, </a:t>
            </a:r>
            <a:r>
              <a:rPr lang="fr-FR" sz="1800" dirty="0">
                <a:latin typeface="Calibri"/>
              </a:rPr>
              <a:t>4 144 emplois confortés </a:t>
            </a:r>
            <a:r>
              <a:rPr lang="fr-FR" sz="1600" b="0" dirty="0">
                <a:latin typeface="Calibri"/>
              </a:rPr>
              <a:t>et 262 emplois créés à N+3. </a:t>
            </a:r>
          </a:p>
          <a:p>
            <a:pPr marL="449263" indent="-266700">
              <a:spcBef>
                <a:spcPts val="1200"/>
              </a:spcBef>
              <a:buNone/>
            </a:pPr>
            <a:r>
              <a:rPr lang="fr-FR" dirty="0">
                <a:solidFill>
                  <a:srgbClr val="0096DE"/>
                </a:solidFill>
                <a:latin typeface="Calibri"/>
                <a:sym typeface="Wingdings" panose="05000000000000000000" pitchFamily="2" charset="2"/>
              </a:rPr>
              <a:t> </a:t>
            </a:r>
            <a:r>
              <a:rPr lang="fr-FR" b="0" dirty="0">
                <a:solidFill>
                  <a:srgbClr val="0096DE"/>
                </a:solidFill>
                <a:latin typeface="Calibri"/>
              </a:rPr>
              <a:t>Parmi les entreprises bénéficiaires :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Ugitech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Tivoly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Timet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Mecad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Savoie Industrie,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Sacmi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/Poma, Tri Vallées.</a:t>
            </a:r>
          </a:p>
          <a:p>
            <a:pPr marL="182563" indent="0">
              <a:spcBef>
                <a:spcPts val="0"/>
              </a:spcBef>
              <a:buNone/>
            </a:pPr>
            <a:endParaRPr lang="fr-FR" sz="1600" dirty="0">
              <a:latin typeface="Calibri"/>
            </a:endParaRPr>
          </a:p>
          <a:p>
            <a:pPr marL="182563" indent="-182563"/>
            <a:endParaRPr lang="fr-FR" sz="1600" b="0" dirty="0">
              <a:latin typeface="Calibri"/>
            </a:endParaRPr>
          </a:p>
          <a:p>
            <a:pPr marL="182563" indent="-182563"/>
            <a:endParaRPr lang="fr-FR" sz="1600" b="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F9669D6-2DCA-A5C1-7FA5-C11E8DE4D0E1}"/>
              </a:ext>
            </a:extLst>
          </p:cNvPr>
          <p:cNvSpPr txBox="1"/>
          <p:nvPr/>
        </p:nvSpPr>
        <p:spPr>
          <a:xfrm>
            <a:off x="316231" y="3428750"/>
            <a:ext cx="322325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fr-FR" sz="1300" b="0" i="0" dirty="0">
                <a:solidFill>
                  <a:srgbClr val="444444"/>
                </a:solidFill>
                <a:effectLst/>
              </a:rPr>
              <a:t>Projet : </a:t>
            </a:r>
            <a:r>
              <a:rPr lang="fr-FR" sz="1300" b="0" i="0" dirty="0">
                <a:solidFill>
                  <a:srgbClr val="0096DE"/>
                </a:solidFill>
                <a:effectLst/>
              </a:rPr>
              <a:t>amélioration la performance et modernisation des outils de production </a:t>
            </a:r>
            <a:r>
              <a:rPr lang="fr-FR" sz="1300" b="0" i="0" dirty="0">
                <a:solidFill>
                  <a:srgbClr val="444444"/>
                </a:solidFill>
                <a:effectLst/>
              </a:rPr>
              <a:t>au sein du site industriel de Gilly-sur-Isère</a:t>
            </a:r>
          </a:p>
          <a:p>
            <a:pPr algn="ctr">
              <a:buClr>
                <a:srgbClr val="FFC000"/>
              </a:buClr>
            </a:pPr>
            <a:r>
              <a:rPr lang="fr-FR" sz="1300" dirty="0">
                <a:solidFill>
                  <a:srgbClr val="353D4D"/>
                </a:solidFill>
              </a:rPr>
              <a:t>Investissements : 680 K€</a:t>
            </a:r>
          </a:p>
          <a:p>
            <a:pPr algn="ctr">
              <a:buClr>
                <a:srgbClr val="FFC000"/>
              </a:buClr>
            </a:pPr>
            <a:r>
              <a:rPr lang="fr-FR" sz="1300" dirty="0">
                <a:solidFill>
                  <a:srgbClr val="353D4D"/>
                </a:solidFill>
              </a:rPr>
              <a:t>Emplois : 55 confortés, 10 créations</a:t>
            </a:r>
          </a:p>
          <a:p>
            <a:pPr algn="ctr">
              <a:buClr>
                <a:srgbClr val="FFC000"/>
              </a:buClr>
            </a:pPr>
            <a:r>
              <a:rPr lang="fr-FR" sz="1300" b="1" dirty="0">
                <a:solidFill>
                  <a:srgbClr val="353D4D"/>
                </a:solidFill>
              </a:rPr>
              <a:t>AAP Territoires d’Industrie : </a:t>
            </a:r>
            <a:r>
              <a:rPr lang="fr-FR" sz="1300" b="1" dirty="0">
                <a:solidFill>
                  <a:srgbClr val="0096DE"/>
                </a:solidFill>
              </a:rPr>
              <a:t>180 K€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4DD241AC-8440-4F28-46B3-397C3A48C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950" y="2895542"/>
            <a:ext cx="1199460" cy="55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34EA4CA-F02D-9F4A-82A3-F7922DF47294}"/>
              </a:ext>
            </a:extLst>
          </p:cNvPr>
          <p:cNvSpPr txBox="1"/>
          <p:nvPr/>
        </p:nvSpPr>
        <p:spPr>
          <a:xfrm>
            <a:off x="4998720" y="3023080"/>
            <a:ext cx="40505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C000"/>
              </a:buClr>
            </a:pPr>
            <a:r>
              <a:rPr lang="fr-FR" sz="1300" b="0" i="0" dirty="0">
                <a:solidFill>
                  <a:srgbClr val="444444"/>
                </a:solidFill>
                <a:effectLst/>
              </a:rPr>
              <a:t>Projet : </a:t>
            </a:r>
            <a:r>
              <a:rPr lang="fr-FR" sz="1300" dirty="0">
                <a:solidFill>
                  <a:srgbClr val="0096DE"/>
                </a:solidFill>
              </a:rPr>
              <a:t>conception, création d’un outil industriel duplicable, en capacité de démanteler des fenêtres en toute sécurité, en préservant la qualité du verre plat, et à des conditions économiques acceptables</a:t>
            </a:r>
            <a:r>
              <a:rPr lang="fr-FR" sz="1300" b="0" i="0" dirty="0">
                <a:solidFill>
                  <a:srgbClr val="0096DE"/>
                </a:solidFill>
                <a:effectLst/>
              </a:rPr>
              <a:t>. </a:t>
            </a:r>
            <a:r>
              <a:rPr lang="fr-FR" sz="1300" b="0" i="0" dirty="0">
                <a:solidFill>
                  <a:srgbClr val="444444"/>
                </a:solidFill>
                <a:effectLst/>
              </a:rPr>
              <a:t>En lien avec des acteurs locaux tels que GVC entreprises.</a:t>
            </a:r>
          </a:p>
          <a:p>
            <a:pPr algn="ctr">
              <a:buClr>
                <a:srgbClr val="FFC000"/>
              </a:buClr>
            </a:pPr>
            <a:r>
              <a:rPr lang="fr-FR" sz="1300" dirty="0">
                <a:solidFill>
                  <a:srgbClr val="353D4D"/>
                </a:solidFill>
              </a:rPr>
              <a:t>Investissements : 296 K€</a:t>
            </a:r>
          </a:p>
          <a:p>
            <a:pPr algn="ctr">
              <a:buClr>
                <a:srgbClr val="FFC000"/>
              </a:buClr>
            </a:pPr>
            <a:r>
              <a:rPr lang="fr-FR" sz="1300" dirty="0">
                <a:solidFill>
                  <a:srgbClr val="353D4D"/>
                </a:solidFill>
              </a:rPr>
              <a:t>Emplois : 312 confortés, 5 créations</a:t>
            </a:r>
          </a:p>
          <a:p>
            <a:pPr algn="ctr">
              <a:buClr>
                <a:srgbClr val="FFC000"/>
              </a:buClr>
            </a:pPr>
            <a:r>
              <a:rPr lang="fr-FR" sz="1300" b="1" dirty="0">
                <a:solidFill>
                  <a:srgbClr val="353D4D"/>
                </a:solidFill>
              </a:rPr>
              <a:t>AAP Territoires d’Industrie : </a:t>
            </a:r>
            <a:r>
              <a:rPr lang="fr-FR" sz="1300" b="1" dirty="0">
                <a:solidFill>
                  <a:srgbClr val="0096DE"/>
                </a:solidFill>
              </a:rPr>
              <a:t>100 K€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9771F5F-DE50-0A66-FBC9-9B39268B4A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7739" r="30682"/>
          <a:stretch/>
        </p:blipFill>
        <p:spPr>
          <a:xfrm>
            <a:off x="4284114" y="3869465"/>
            <a:ext cx="1259438" cy="84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9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641" y="57286"/>
            <a:ext cx="8554076" cy="511973"/>
          </a:xfrm>
        </p:spPr>
        <p:txBody>
          <a:bodyPr/>
          <a:lstStyle/>
          <a:p>
            <a:r>
              <a:rPr lang="fr-FR" dirty="0"/>
              <a:t>Des dossiers accompagnés et soutenus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AAE9435-4D69-423B-B611-9927D0DA83E3}"/>
              </a:ext>
            </a:extLst>
          </p:cNvPr>
          <p:cNvSpPr txBox="1"/>
          <p:nvPr/>
        </p:nvSpPr>
        <p:spPr>
          <a:xfrm>
            <a:off x="2286000" y="23670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E50A4B8-4A97-D5DC-2393-7B35F6FD6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34" y="179610"/>
            <a:ext cx="1136339" cy="262232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32B124B-6843-1090-44A4-D8912788896F}"/>
              </a:ext>
            </a:extLst>
          </p:cNvPr>
          <p:cNvSpPr txBox="1">
            <a:spLocks/>
          </p:cNvSpPr>
          <p:nvPr/>
        </p:nvSpPr>
        <p:spPr>
          <a:xfrm>
            <a:off x="0" y="613649"/>
            <a:ext cx="9144000" cy="17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1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8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fr-FR" sz="1600" u="sng" dirty="0">
                <a:solidFill>
                  <a:srgbClr val="0096DE"/>
                </a:solidFill>
                <a:latin typeface="Calibri"/>
              </a:rPr>
              <a:t>PLAN MONTAGNE – FINANCER MON INNOVATION</a:t>
            </a:r>
            <a:r>
              <a:rPr lang="fr-FR" sz="1600" dirty="0">
                <a:solidFill>
                  <a:srgbClr val="0096DE"/>
                </a:solidFill>
                <a:latin typeface="Calibri"/>
              </a:rPr>
              <a:t> </a:t>
            </a:r>
          </a:p>
          <a:p>
            <a:pPr marL="182563" indent="0">
              <a:buNone/>
            </a:pPr>
            <a:r>
              <a:rPr lang="fr-FR" sz="1800" dirty="0">
                <a:latin typeface="Calibri"/>
              </a:rPr>
              <a:t>28 projets accompagnés </a:t>
            </a:r>
            <a:r>
              <a:rPr lang="fr-FR" sz="1600" b="0" dirty="0">
                <a:latin typeface="Calibri"/>
              </a:rPr>
              <a:t>par l’antenne Savoie en 2021, pour </a:t>
            </a:r>
            <a:r>
              <a:rPr lang="fr-FR" sz="1800" dirty="0">
                <a:latin typeface="Calibri"/>
              </a:rPr>
              <a:t>14 M€ d’investissements prévus </a:t>
            </a:r>
            <a:r>
              <a:rPr lang="fr-FR" sz="1600" b="0" dirty="0">
                <a:latin typeface="Calibri"/>
              </a:rPr>
              <a:t>et </a:t>
            </a:r>
          </a:p>
          <a:p>
            <a:pPr marL="182563" indent="0">
              <a:buNone/>
            </a:pPr>
            <a:r>
              <a:rPr lang="fr-FR" sz="1800" dirty="0">
                <a:latin typeface="Calibri"/>
              </a:rPr>
              <a:t>4 M€ de subventions accordés</a:t>
            </a:r>
            <a:r>
              <a:rPr lang="fr-FR" sz="1600" b="0" dirty="0">
                <a:latin typeface="Calibri"/>
              </a:rPr>
              <a:t>. </a:t>
            </a:r>
          </a:p>
          <a:p>
            <a:pPr marL="449263" indent="-266700">
              <a:spcBef>
                <a:spcPts val="1200"/>
              </a:spcBef>
              <a:buNone/>
            </a:pPr>
            <a:r>
              <a:rPr lang="fr-FR" sz="1600" b="0" dirty="0">
                <a:solidFill>
                  <a:srgbClr val="0096DE"/>
                </a:solidFill>
                <a:latin typeface="Calibri"/>
                <a:sym typeface="Wingdings" panose="05000000000000000000" pitchFamily="2" charset="2"/>
              </a:rPr>
              <a:t> 	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Parmi les entreprises bénéficiaires :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Lumiplan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Montagne, Société Joly &amp; Philippe,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Abest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Ingénierie,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Abest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Géo Détection,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Copretec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.</a:t>
            </a:r>
          </a:p>
          <a:p>
            <a:pPr marL="182563" indent="-182563"/>
            <a:endParaRPr lang="fr-FR" sz="1600" b="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2FB3ABE-6E4B-9B99-C020-9A5546C0D11F}"/>
              </a:ext>
            </a:extLst>
          </p:cNvPr>
          <p:cNvSpPr txBox="1">
            <a:spLocks/>
          </p:cNvSpPr>
          <p:nvPr/>
        </p:nvSpPr>
        <p:spPr>
          <a:xfrm>
            <a:off x="0" y="2666112"/>
            <a:ext cx="9136380" cy="1711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b="1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800" kern="1200">
                <a:solidFill>
                  <a:srgbClr val="353D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lang="fr-FR" sz="1600" u="sng" dirty="0">
                <a:solidFill>
                  <a:srgbClr val="0096DE"/>
                </a:solidFill>
                <a:latin typeface="Calibri"/>
              </a:rPr>
              <a:t>INDUSTRIE DU FUTUR</a:t>
            </a:r>
            <a:r>
              <a:rPr lang="fr-FR" sz="1600" dirty="0">
                <a:solidFill>
                  <a:srgbClr val="0096DE"/>
                </a:solidFill>
                <a:latin typeface="Calibri"/>
              </a:rPr>
              <a:t> </a:t>
            </a:r>
            <a:r>
              <a:rPr lang="fr-FR" sz="1600" b="0" dirty="0">
                <a:latin typeface="Calibri"/>
              </a:rPr>
              <a:t>: accompagnement </a:t>
            </a:r>
            <a:r>
              <a:rPr lang="fr-FR" sz="1600" b="0" dirty="0">
                <a:solidFill>
                  <a:srgbClr val="353D4D"/>
                </a:solidFill>
              </a:rPr>
              <a:t>des entreprises à la transformations digitales, technologiques, organisationnelles, managériales</a:t>
            </a:r>
            <a:r>
              <a:rPr lang="fr-FR" sz="1600" dirty="0">
                <a:solidFill>
                  <a:srgbClr val="353D4D"/>
                </a:solidFill>
              </a:rPr>
              <a:t>. </a:t>
            </a:r>
          </a:p>
          <a:p>
            <a:pPr marL="182563" indent="0">
              <a:spcBef>
                <a:spcPts val="0"/>
              </a:spcBef>
              <a:buNone/>
            </a:pPr>
            <a:r>
              <a:rPr lang="fr-FR" sz="1800" dirty="0">
                <a:solidFill>
                  <a:srgbClr val="353D4D"/>
                </a:solidFill>
              </a:rPr>
              <a:t>En 2021 : 25 dossiers d’entreprises </a:t>
            </a:r>
            <a:r>
              <a:rPr lang="fr-FR" sz="1600" b="0" dirty="0">
                <a:solidFill>
                  <a:srgbClr val="353D4D"/>
                </a:solidFill>
              </a:rPr>
              <a:t>de Savoie en cours. </a:t>
            </a:r>
            <a:r>
              <a:rPr lang="fr-FR" sz="1800" dirty="0">
                <a:solidFill>
                  <a:srgbClr val="353D4D"/>
                </a:solidFill>
              </a:rPr>
              <a:t>131 K€ pour 16 dossiers financés</a:t>
            </a:r>
            <a:r>
              <a:rPr lang="fr-FR" sz="1600" b="0" dirty="0">
                <a:solidFill>
                  <a:srgbClr val="353D4D"/>
                </a:solidFill>
              </a:rPr>
              <a:t>.</a:t>
            </a:r>
          </a:p>
          <a:p>
            <a:pPr marL="449263" indent="-266700">
              <a:spcBef>
                <a:spcPts val="1200"/>
              </a:spcBef>
              <a:buNone/>
            </a:pPr>
            <a:r>
              <a:rPr lang="fr-FR" sz="1600" b="0" dirty="0">
                <a:solidFill>
                  <a:srgbClr val="0096DE"/>
                </a:solidFill>
                <a:latin typeface="Calibri"/>
                <a:sym typeface="Wingdings" panose="05000000000000000000" pitchFamily="2" charset="2"/>
              </a:rPr>
              <a:t> 	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Parmi les entreprises bénéficiaires :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Paillardet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Perform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Spirit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Industry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 PSI, Alpes TCL, </a:t>
            </a:r>
            <a:r>
              <a:rPr lang="fr-FR" dirty="0" err="1">
                <a:solidFill>
                  <a:srgbClr val="0096DE"/>
                </a:solidFill>
                <a:latin typeface="Calibri"/>
              </a:rPr>
              <a:t>Trans’Bois</a:t>
            </a:r>
            <a:r>
              <a:rPr lang="fr-FR" dirty="0">
                <a:solidFill>
                  <a:srgbClr val="0096DE"/>
                </a:solidFill>
                <a:latin typeface="Calibri"/>
              </a:rPr>
              <a:t>, La Source du Verger.</a:t>
            </a:r>
          </a:p>
          <a:p>
            <a:pPr marL="449263" indent="-266700">
              <a:spcBef>
                <a:spcPts val="1200"/>
              </a:spcBef>
              <a:buNone/>
            </a:pPr>
            <a:endParaRPr lang="fr-FR" dirty="0">
              <a:solidFill>
                <a:srgbClr val="0096DE"/>
              </a:solidFill>
              <a:latin typeface="Calibri"/>
            </a:endParaRPr>
          </a:p>
          <a:p>
            <a:pPr marL="182563" indent="-182563"/>
            <a:endParaRPr lang="fr-FR" sz="1600" b="0" dirty="0"/>
          </a:p>
        </p:txBody>
      </p:sp>
    </p:spTree>
    <p:extLst>
      <p:ext uri="{BB962C8B-B14F-4D97-AF65-F5344CB8AC3E}">
        <p14:creationId xmlns:p14="http://schemas.microsoft.com/office/powerpoint/2010/main" val="145604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7AAE9435-4D69-423B-B611-9927D0DA83E3}"/>
              </a:ext>
            </a:extLst>
          </p:cNvPr>
          <p:cNvSpPr txBox="1"/>
          <p:nvPr/>
        </p:nvSpPr>
        <p:spPr>
          <a:xfrm>
            <a:off x="2286000" y="23670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3013CE-7E80-9F88-BD40-25C40A3FC640}"/>
              </a:ext>
            </a:extLst>
          </p:cNvPr>
          <p:cNvSpPr txBox="1"/>
          <p:nvPr/>
        </p:nvSpPr>
        <p:spPr>
          <a:xfrm>
            <a:off x="123565" y="1753799"/>
            <a:ext cx="8890895" cy="27272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300"/>
              </a:lnSpc>
              <a:buClr>
                <a:srgbClr val="FFC000"/>
              </a:buClr>
            </a:pPr>
            <a:r>
              <a:rPr lang="fr-FR" sz="1600" i="0" cap="all" dirty="0">
                <a:effectLst/>
              </a:rPr>
              <a:t>SOMERM / TIMET / CADOUX CHARPENTE / GVC ENTREPRISES / BETKA / MENUISERIE MONTJOVET / UGITECH / SCIERIE FAVRAY / </a:t>
            </a:r>
            <a:r>
              <a:rPr lang="fr-FR" sz="1600" i="0" cap="all" dirty="0" err="1">
                <a:effectLst/>
              </a:rPr>
              <a:t>mecad</a:t>
            </a:r>
            <a:r>
              <a:rPr lang="fr-FR" sz="1600" i="0" cap="all" dirty="0">
                <a:effectLst/>
              </a:rPr>
              <a:t> </a:t>
            </a:r>
            <a:r>
              <a:rPr lang="fr-FR" sz="1600" i="0" cap="all" dirty="0" err="1">
                <a:effectLst/>
              </a:rPr>
              <a:t>savoie</a:t>
            </a:r>
            <a:r>
              <a:rPr lang="fr-FR" sz="1600" i="0" cap="all" dirty="0">
                <a:effectLst/>
              </a:rPr>
              <a:t> industrie / TIVOLY / TRANSBOIS / LK CHARPENTE / COPRETEC / ABEST / LUMIPLAN MONTAGNE / </a:t>
            </a:r>
            <a:r>
              <a:rPr lang="fr-FR" sz="1600" cap="all" dirty="0"/>
              <a:t>JOLY &amp; PHILIPPE / DESBIOLLES / GARDET / Union des Producteurs du Fromage Beaufort / </a:t>
            </a:r>
            <a:r>
              <a:rPr lang="fr-FR" sz="1600" cap="all" dirty="0" err="1"/>
              <a:t>Paillardet</a:t>
            </a:r>
            <a:r>
              <a:rPr lang="fr-FR" sz="1600" cap="all" dirty="0"/>
              <a:t> / </a:t>
            </a:r>
            <a:r>
              <a:rPr lang="fr-FR" sz="1600" cap="all" dirty="0" err="1"/>
              <a:t>Perform</a:t>
            </a:r>
            <a:r>
              <a:rPr lang="fr-FR" sz="1600" cap="all" dirty="0"/>
              <a:t> Spirit </a:t>
            </a:r>
            <a:r>
              <a:rPr lang="fr-FR" sz="1600" cap="all" dirty="0" err="1"/>
              <a:t>Industry</a:t>
            </a:r>
            <a:r>
              <a:rPr lang="fr-FR" sz="1600" cap="all" dirty="0"/>
              <a:t> PSI / Alpes TCL / BORLET IMPRIMERIE / SCIERIE FAVRAY / TRAVAUX DU VAL D’ARLY /  IL CASTELLO D’ENZO / TLC SYNERGIES /  LES CAVES D’AFFINAGE DE SAVOIE / STIMBRO / SOCIETE COOPERATIVE </a:t>
            </a:r>
            <a:r>
              <a:rPr lang="fr-FR" sz="1600" i="0" cap="all" dirty="0">
                <a:effectLst/>
              </a:rPr>
              <a:t>FRUITIERE DU VAL D’ARLY / SAVOIE PAN / FILATURE ARPIN / FRAMATOME / SOCIETE SAVOISIENNE DE VERINS HYDRAULIQUES / MENUISERIE MNC / SCIERIE PERROT / </a:t>
            </a:r>
            <a:r>
              <a:rPr lang="fr-FR" sz="1600" cap="all" dirty="0"/>
              <a:t>Brossage Bois Construction / Société de viennoiserie et pâtisserie du Mont Charvin / L</a:t>
            </a:r>
            <a:r>
              <a:rPr lang="fr-FR" sz="1600" i="0" cap="all" dirty="0">
                <a:effectLst/>
              </a:rPr>
              <a:t>ES CROES / EWELLIX / LA SOURCE DU VERGER / BERTHIER ALPES…</a:t>
            </a:r>
            <a:endParaRPr lang="fr-FR" sz="1600" cap="all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583F759-4BD7-FF90-6EBF-88090E111DEF}"/>
              </a:ext>
            </a:extLst>
          </p:cNvPr>
          <p:cNvSpPr txBox="1">
            <a:spLocks/>
          </p:cNvSpPr>
          <p:nvPr/>
        </p:nvSpPr>
        <p:spPr>
          <a:xfrm>
            <a:off x="126552" y="174106"/>
            <a:ext cx="8890895" cy="14641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dirty="0">
                <a:solidFill>
                  <a:schemeClr val="tx1"/>
                </a:solidFill>
              </a:rPr>
              <a:t>Des entreprises accompagnées, dans leur recherche immobilière et foncière, </a:t>
            </a:r>
          </a:p>
          <a:p>
            <a:pPr algn="ctr"/>
            <a:r>
              <a:rPr lang="fr-FR" sz="1800" dirty="0">
                <a:solidFill>
                  <a:schemeClr val="tx1"/>
                </a:solidFill>
              </a:rPr>
              <a:t>leurs projets de développement, l’optimisation de leur production, </a:t>
            </a:r>
          </a:p>
          <a:p>
            <a:pPr algn="ctr"/>
            <a:r>
              <a:rPr lang="fr-FR" sz="1800" dirty="0">
                <a:solidFill>
                  <a:schemeClr val="tx1"/>
                </a:solidFill>
              </a:rPr>
              <a:t>sur leurs difficultés, l’élaboration d’un projet de transformation digitale, </a:t>
            </a:r>
          </a:p>
          <a:p>
            <a:pPr algn="ctr"/>
            <a:r>
              <a:rPr lang="fr-FR" sz="1800" dirty="0">
                <a:solidFill>
                  <a:schemeClr val="tx1"/>
                </a:solidFill>
              </a:rPr>
              <a:t>le développement de leurs performances environnementale et énergétique, </a:t>
            </a:r>
          </a:p>
          <a:p>
            <a:pPr algn="ctr"/>
            <a:r>
              <a:rPr lang="fr-FR" sz="1800" dirty="0">
                <a:solidFill>
                  <a:schemeClr val="tx1"/>
                </a:solidFill>
              </a:rPr>
              <a:t>l’identification de nouvelles voies de diversification et de développement de leur activité, …</a:t>
            </a:r>
          </a:p>
        </p:txBody>
      </p:sp>
    </p:spTree>
    <p:extLst>
      <p:ext uri="{BB962C8B-B14F-4D97-AF65-F5344CB8AC3E}">
        <p14:creationId xmlns:p14="http://schemas.microsoft.com/office/powerpoint/2010/main" val="914395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E002BB7-3B72-48B1-A00C-2662213B13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60" y="3895023"/>
            <a:ext cx="682765" cy="6141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E758EB-E65C-4488-B7D4-0E7A5C1C3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11" y="3956976"/>
            <a:ext cx="810608" cy="490224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2DD3647-E2E8-44F8-B809-D5EAAE691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5" y="4021796"/>
            <a:ext cx="1090115" cy="4052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26F82A0-2DB4-4DBF-9DE3-3F5884F65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24" y="3900863"/>
            <a:ext cx="845457" cy="68651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7740773-C90B-476E-AF89-142D670695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018" y="3955494"/>
            <a:ext cx="554895" cy="48311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4081A6E-D88B-D258-A87F-0D752EF33BCE}"/>
              </a:ext>
            </a:extLst>
          </p:cNvPr>
          <p:cNvSpPr txBox="1"/>
          <p:nvPr/>
        </p:nvSpPr>
        <p:spPr>
          <a:xfrm>
            <a:off x="613458" y="667669"/>
            <a:ext cx="73754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b="1" dirty="0"/>
              <a:t>Par l’antenne sur ARLYSERE en 2021 et au 30/06/2022</a:t>
            </a:r>
          </a:p>
        </p:txBody>
      </p:sp>
      <p:sp>
        <p:nvSpPr>
          <p:cNvPr id="30" name="Trapèze 29">
            <a:extLst>
              <a:ext uri="{FF2B5EF4-FFF2-40B4-BE49-F238E27FC236}">
                <a16:creationId xmlns:a16="http://schemas.microsoft.com/office/drawing/2014/main" id="{6B376104-6F68-C30D-1477-4E455243A96C}"/>
              </a:ext>
            </a:extLst>
          </p:cNvPr>
          <p:cNvSpPr/>
          <p:nvPr/>
        </p:nvSpPr>
        <p:spPr>
          <a:xfrm rot="5400000">
            <a:off x="7158520" y="1382563"/>
            <a:ext cx="1734684" cy="1946715"/>
          </a:xfrm>
          <a:prstGeom prst="trapezoid">
            <a:avLst/>
          </a:prstGeom>
          <a:solidFill>
            <a:srgbClr val="E04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pPr algn="ctr"/>
            <a:endParaRPr lang="fr-FR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640909-D3FA-798C-EE7A-3413D1C54E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4" y="4021796"/>
            <a:ext cx="954481" cy="461695"/>
          </a:xfrm>
          <a:prstGeom prst="rect">
            <a:avLst/>
          </a:prstGeom>
        </p:spPr>
      </p:pic>
      <p:pic>
        <p:nvPicPr>
          <p:cNvPr id="16" name="Espace réservé du contenu 22" descr="Une image contenant lumière&#10;&#10;Description générée automatiquement">
            <a:extLst>
              <a:ext uri="{FF2B5EF4-FFF2-40B4-BE49-F238E27FC236}">
                <a16:creationId xmlns:a16="http://schemas.microsoft.com/office/drawing/2014/main" id="{5DE18947-B174-0C26-AD25-145B9AD16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866" y="288011"/>
            <a:ext cx="1021109" cy="102110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88802BBC-552E-8A5C-6AAA-7852277B198C}"/>
              </a:ext>
            </a:extLst>
          </p:cNvPr>
          <p:cNvGrpSpPr/>
          <p:nvPr/>
        </p:nvGrpSpPr>
        <p:grpSpPr>
          <a:xfrm>
            <a:off x="163903" y="1490948"/>
            <a:ext cx="2095501" cy="1844582"/>
            <a:chOff x="83820" y="1488579"/>
            <a:chExt cx="2095501" cy="1844582"/>
          </a:xfrm>
        </p:grpSpPr>
        <p:sp>
          <p:nvSpPr>
            <p:cNvPr id="26" name="Trapèze 25">
              <a:extLst>
                <a:ext uri="{FF2B5EF4-FFF2-40B4-BE49-F238E27FC236}">
                  <a16:creationId xmlns:a16="http://schemas.microsoft.com/office/drawing/2014/main" id="{8E574831-908D-D119-4B94-D4D1E685AFEF}"/>
                </a:ext>
              </a:extLst>
            </p:cNvPr>
            <p:cNvSpPr/>
            <p:nvPr/>
          </p:nvSpPr>
          <p:spPr>
            <a:xfrm rot="5400000">
              <a:off x="209279" y="1363120"/>
              <a:ext cx="1844582" cy="2095500"/>
            </a:xfrm>
            <a:prstGeom prst="trapezoid">
              <a:avLst/>
            </a:prstGeom>
            <a:solidFill>
              <a:srgbClr val="0096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fr-FR" sz="1600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A113947-0EA7-BADA-FAA3-8E49C8BE0912}"/>
                </a:ext>
              </a:extLst>
            </p:cNvPr>
            <p:cNvSpPr txBox="1"/>
            <p:nvPr/>
          </p:nvSpPr>
          <p:spPr>
            <a:xfrm>
              <a:off x="83821" y="2003581"/>
              <a:ext cx="209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90 porteurs de projets accueillis en 2021 </a:t>
              </a:r>
            </a:p>
            <a:p>
              <a:pPr algn="ctr"/>
              <a:r>
                <a:rPr lang="fr-FR" sz="1600" b="1" dirty="0"/>
                <a:t>dont 72 accompagnés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C6BD3B8-7281-273F-6622-B21B32AEC579}"/>
              </a:ext>
            </a:extLst>
          </p:cNvPr>
          <p:cNvGrpSpPr/>
          <p:nvPr/>
        </p:nvGrpSpPr>
        <p:grpSpPr>
          <a:xfrm>
            <a:off x="2425717" y="1482737"/>
            <a:ext cx="2155499" cy="1844583"/>
            <a:chOff x="2179319" y="1488579"/>
            <a:chExt cx="2155499" cy="1844583"/>
          </a:xfrm>
        </p:grpSpPr>
        <p:sp>
          <p:nvSpPr>
            <p:cNvPr id="27" name="Trapèze 26">
              <a:extLst>
                <a:ext uri="{FF2B5EF4-FFF2-40B4-BE49-F238E27FC236}">
                  <a16:creationId xmlns:a16="http://schemas.microsoft.com/office/drawing/2014/main" id="{B185E753-A0CC-65E7-87CF-373FC0770E21}"/>
                </a:ext>
              </a:extLst>
            </p:cNvPr>
            <p:cNvSpPr/>
            <p:nvPr/>
          </p:nvSpPr>
          <p:spPr>
            <a:xfrm rot="5400000">
              <a:off x="2374821" y="1373166"/>
              <a:ext cx="1844583" cy="2075409"/>
            </a:xfrm>
            <a:prstGeom prst="trapezoid">
              <a:avLst/>
            </a:prstGeom>
            <a:solidFill>
              <a:srgbClr val="C72F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fr-FR" b="1" dirty="0"/>
            </a:p>
            <a:p>
              <a:pPr algn="ctr"/>
              <a:endParaRPr lang="fr-FR" sz="1700" b="1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7A2E1611-B99E-C77D-D1E5-446732948DD9}"/>
                </a:ext>
              </a:extLst>
            </p:cNvPr>
            <p:cNvSpPr txBox="1"/>
            <p:nvPr/>
          </p:nvSpPr>
          <p:spPr>
            <a:xfrm>
              <a:off x="2179319" y="1996582"/>
              <a:ext cx="21554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46 porteurs de projets accueillis en 2022 </a:t>
              </a:r>
            </a:p>
            <a:p>
              <a:pPr algn="ctr"/>
              <a:r>
                <a:rPr lang="fr-FR" sz="1600" b="1" dirty="0"/>
                <a:t>dont 35 accompagnés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3B57A02-5B35-CD47-546D-C5FC51075F25}"/>
              </a:ext>
            </a:extLst>
          </p:cNvPr>
          <p:cNvGrpSpPr/>
          <p:nvPr/>
        </p:nvGrpSpPr>
        <p:grpSpPr>
          <a:xfrm>
            <a:off x="4827615" y="1482737"/>
            <a:ext cx="2075409" cy="1861003"/>
            <a:chOff x="4432060" y="1497115"/>
            <a:chExt cx="1966308" cy="1861003"/>
          </a:xfrm>
        </p:grpSpPr>
        <p:sp>
          <p:nvSpPr>
            <p:cNvPr id="28" name="Trapèze 27">
              <a:extLst>
                <a:ext uri="{FF2B5EF4-FFF2-40B4-BE49-F238E27FC236}">
                  <a16:creationId xmlns:a16="http://schemas.microsoft.com/office/drawing/2014/main" id="{64339313-5638-3F57-A0F4-951F8BBEF237}"/>
                </a:ext>
              </a:extLst>
            </p:cNvPr>
            <p:cNvSpPr/>
            <p:nvPr/>
          </p:nvSpPr>
          <p:spPr>
            <a:xfrm rot="5400000">
              <a:off x="4484713" y="1444464"/>
              <a:ext cx="1861003" cy="1966306"/>
            </a:xfrm>
            <a:prstGeom prst="trapezoid">
              <a:avLst/>
            </a:prstGeom>
            <a:solidFill>
              <a:srgbClr val="353D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pPr algn="ctr"/>
              <a:endParaRPr lang="fr-FR" sz="1700" b="1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3FA20146-8410-767A-CA42-675268DF10C2}"/>
                </a:ext>
              </a:extLst>
            </p:cNvPr>
            <p:cNvSpPr txBox="1"/>
            <p:nvPr/>
          </p:nvSpPr>
          <p:spPr>
            <a:xfrm>
              <a:off x="4432060" y="2126691"/>
              <a:ext cx="19663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</a:rPr>
                <a:t>81 emplois créés ou confortés en 2021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F3306738-882F-E001-4798-D3CA5BACB41A}"/>
              </a:ext>
            </a:extLst>
          </p:cNvPr>
          <p:cNvSpPr txBox="1"/>
          <p:nvPr/>
        </p:nvSpPr>
        <p:spPr>
          <a:xfrm>
            <a:off x="7052504" y="2056281"/>
            <a:ext cx="1872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47 emplois créés ou confortés en 2022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31F068DA-A7C3-BA5B-991F-75596ABC22EB}"/>
              </a:ext>
            </a:extLst>
          </p:cNvPr>
          <p:cNvSpPr txBox="1">
            <a:spLocks/>
          </p:cNvSpPr>
          <p:nvPr/>
        </p:nvSpPr>
        <p:spPr>
          <a:xfrm>
            <a:off x="3394" y="62568"/>
            <a:ext cx="9125366" cy="40440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53D4D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  <a:defRPr/>
            </a:pPr>
            <a:r>
              <a:rPr lang="fr-FR" sz="2400" dirty="0">
                <a:solidFill>
                  <a:srgbClr val="009CDD"/>
                </a:solidFill>
              </a:rPr>
              <a:t>Création/reprise d’entreprises </a:t>
            </a:r>
            <a:r>
              <a:rPr lang="fr-FR" sz="2400" dirty="0"/>
              <a:t>- des porteurs de projets accompagnés</a:t>
            </a:r>
          </a:p>
        </p:txBody>
      </p:sp>
    </p:spTree>
    <p:extLst>
      <p:ext uri="{BB962C8B-B14F-4D97-AF65-F5344CB8AC3E}">
        <p14:creationId xmlns:p14="http://schemas.microsoft.com/office/powerpoint/2010/main" val="1667778722"/>
      </p:ext>
    </p:extLst>
  </p:cSld>
  <p:clrMapOvr>
    <a:masterClrMapping/>
  </p:clrMapOvr>
</p:sld>
</file>

<file path=ppt/theme/theme1.xml><?xml version="1.0" encoding="utf-8"?>
<a:theme xmlns:a="http://schemas.openxmlformats.org/drawingml/2006/main" name="1_ARAE-Titres-pré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projet DIGITAL V1" id="{32483EA5-C3C7-443A-BCF2-AD4D390D61B1}" vid="{895352ED-896D-4FFC-B3EA-A3F080673C2F}"/>
    </a:ext>
  </a:extLst>
</a:theme>
</file>

<file path=ppt/theme/theme2.xml><?xml version="1.0" encoding="utf-8"?>
<a:theme xmlns:a="http://schemas.openxmlformats.org/drawingml/2006/main" name="ARAE-Présentation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projet DIGITAL V1" id="{32483EA5-C3C7-443A-BCF2-AD4D390D61B1}" vid="{14B46377-B61D-4B8A-986D-6BD45485DF19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2D730B2D3E6418D5104F1D4BFB669" ma:contentTypeVersion="13" ma:contentTypeDescription="Crée un document." ma:contentTypeScope="" ma:versionID="268d3776efb9223f885fdc065fc4c47a">
  <xsd:schema xmlns:xsd="http://www.w3.org/2001/XMLSchema" xmlns:xs="http://www.w3.org/2001/XMLSchema" xmlns:p="http://schemas.microsoft.com/office/2006/metadata/properties" xmlns:ns2="377f0831-918c-47cb-bc3f-82a610bc207d" xmlns:ns3="51e98286-b6cb-485c-8b0b-46487f3bca84" targetNamespace="http://schemas.microsoft.com/office/2006/metadata/properties" ma:root="true" ma:fieldsID="23f19a0d3d7c89676ac6564a0ec86321" ns2:_="" ns3:_="">
    <xsd:import namespace="377f0831-918c-47cb-bc3f-82a610bc207d"/>
    <xsd:import namespace="51e98286-b6cb-485c-8b0b-46487f3bca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f0831-918c-47cb-bc3f-82a610bc20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e98286-b6cb-485c-8b0b-46487f3bca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C9A6718-7547-4CD2-B6CF-501056746D9D}">
  <ds:schemaRefs>
    <ds:schemaRef ds:uri="377f0831-918c-47cb-bc3f-82a610bc207d"/>
    <ds:schemaRef ds:uri="51e98286-b6cb-485c-8b0b-46487f3bca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DF37BDE-CB84-4900-BB44-EECEE0AC45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05A5D4-CFE5-4840-A07C-176A5BC3A8D3}">
  <ds:schemaRefs>
    <ds:schemaRef ds:uri="51e98286-b6cb-485c-8b0b-46487f3bca84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377f0831-918c-47cb-bc3f-82a610bc207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projet DIGITAL V1</Template>
  <TotalTime>615</TotalTime>
  <Words>1417</Words>
  <Application>Microsoft Office PowerPoint</Application>
  <PresentationFormat>Affichage à l'écran (16:9)</PresentationFormat>
  <Paragraphs>162</Paragraphs>
  <Slides>16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16</vt:i4>
      </vt:variant>
      <vt:variant>
        <vt:lpstr>Diaporamas personnalisés</vt:lpstr>
      </vt:variant>
      <vt:variant>
        <vt:i4>1</vt:i4>
      </vt:variant>
    </vt:vector>
  </HeadingPairs>
  <TitlesOfParts>
    <vt:vector size="29" baseType="lpstr">
      <vt:lpstr>Arial</vt:lpstr>
      <vt:lpstr>Calibri</vt:lpstr>
      <vt:lpstr>Calibri Light</vt:lpstr>
      <vt:lpstr>Symbol</vt:lpstr>
      <vt:lpstr>Symbol,Sans-Serif</vt:lpstr>
      <vt:lpstr>Times New Roman</vt:lpstr>
      <vt:lpstr>Wingdings</vt:lpstr>
      <vt:lpstr>Wingdings,Sans-Serif</vt:lpstr>
      <vt:lpstr>1_ARAE-Titres-présentation</vt:lpstr>
      <vt:lpstr>ARAE-Présentation2020</vt:lpstr>
      <vt:lpstr>Thème Office</vt:lpstr>
      <vt:lpstr>1_Thème Office</vt:lpstr>
      <vt:lpstr>Conseil Communautaire ARLYSERE  30 juin 2022 Auvergne-Rhône-Alpes entreprises  Antenne SAVOIE</vt:lpstr>
      <vt:lpstr>Présentation PowerPoint</vt:lpstr>
      <vt:lpstr>Présentation PowerPoint</vt:lpstr>
      <vt:lpstr>Présentation PowerPoint</vt:lpstr>
      <vt:lpstr>Présentation PowerPoint</vt:lpstr>
      <vt:lpstr>Des dossiers accompagnés et soutenus</vt:lpstr>
      <vt:lpstr>Des dossiers accompagnés et soutenus</vt:lpstr>
      <vt:lpstr>Présentation PowerPoint</vt:lpstr>
      <vt:lpstr>Présentation PowerPoint</vt:lpstr>
      <vt:lpstr>Présentation PowerPoint</vt:lpstr>
      <vt:lpstr>Présentation PowerPoint</vt:lpstr>
      <vt:lpstr>60 évènements organisés en 2021 par l’antenne - des rencontres élus/entreprises  + de 1600 participants !</vt:lpstr>
      <vt:lpstr>Présentation PowerPoint</vt:lpstr>
      <vt:lpstr>Présentation PowerPoint</vt:lpstr>
      <vt:lpstr>Conjoncture économique en Savoie</vt:lpstr>
      <vt:lpstr>Présentation PowerPoint</vt:lpstr>
      <vt:lpstr>L'agence en 2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Auvergne-Rhône-Alpes Entreprises Evènement DIGITAL</dc:title>
  <dc:creator>Alexandra FELLI</dc:creator>
  <cp:lastModifiedBy>Amelie FAVRE</cp:lastModifiedBy>
  <cp:revision>5</cp:revision>
  <cp:lastPrinted>2022-06-24T13:41:39Z</cp:lastPrinted>
  <dcterms:created xsi:type="dcterms:W3CDTF">2020-05-28T06:29:56Z</dcterms:created>
  <dcterms:modified xsi:type="dcterms:W3CDTF">2022-06-29T13:45:01Z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0x0101000E42D730B2D3E6418D5104F1D4BFB669</vt:lpwstr>
  </property>
</Properties>
</file>