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6"/>
  </p:notesMasterIdLst>
  <p:handoutMasterIdLst>
    <p:handoutMasterId r:id="rId27"/>
  </p:handoutMasterIdLst>
  <p:sldIdLst>
    <p:sldId id="633" r:id="rId3"/>
    <p:sldId id="650" r:id="rId4"/>
    <p:sldId id="649" r:id="rId5"/>
    <p:sldId id="645" r:id="rId6"/>
    <p:sldId id="655" r:id="rId7"/>
    <p:sldId id="656" r:id="rId8"/>
    <p:sldId id="657" r:id="rId9"/>
    <p:sldId id="643" r:id="rId10"/>
    <p:sldId id="644" r:id="rId11"/>
    <p:sldId id="651" r:id="rId12"/>
    <p:sldId id="648" r:id="rId13"/>
    <p:sldId id="652" r:id="rId14"/>
    <p:sldId id="647" r:id="rId15"/>
    <p:sldId id="659" r:id="rId16"/>
    <p:sldId id="658" r:id="rId17"/>
    <p:sldId id="660" r:id="rId18"/>
    <p:sldId id="661" r:id="rId19"/>
    <p:sldId id="662" r:id="rId20"/>
    <p:sldId id="663" r:id="rId21"/>
    <p:sldId id="664" r:id="rId22"/>
    <p:sldId id="665" r:id="rId23"/>
    <p:sldId id="666" r:id="rId24"/>
    <p:sldId id="667" r:id="rId25"/>
  </p:sldIdLst>
  <p:sldSz cx="9144000" cy="6858000" type="screen4x3"/>
  <p:notesSz cx="6797675" cy="9926638"/>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1D3015B9-C07F-4273-ABE3-CF0F666C5801}">
          <p14:sldIdLst>
            <p14:sldId id="633"/>
            <p14:sldId id="650"/>
            <p14:sldId id="649"/>
            <p14:sldId id="645"/>
            <p14:sldId id="655"/>
            <p14:sldId id="656"/>
            <p14:sldId id="657"/>
            <p14:sldId id="643"/>
            <p14:sldId id="644"/>
            <p14:sldId id="651"/>
            <p14:sldId id="648"/>
            <p14:sldId id="652"/>
            <p14:sldId id="647"/>
            <p14:sldId id="659"/>
            <p14:sldId id="658"/>
            <p14:sldId id="660"/>
            <p14:sldId id="661"/>
            <p14:sldId id="662"/>
            <p14:sldId id="663"/>
            <p14:sldId id="664"/>
            <p14:sldId id="665"/>
            <p14:sldId id="666"/>
            <p14:sldId id="667"/>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aure LETINOIS" initials="LL" lastIdx="7" clrIdx="0">
    <p:extLst>
      <p:ext uri="{19B8F6BF-5375-455C-9EA6-DF929625EA0E}">
        <p15:presenceInfo xmlns:p15="http://schemas.microsoft.com/office/powerpoint/2012/main" userId="S-1-5-21-2752871212-3865328259-2139873330-1148" providerId="AD"/>
      </p:ext>
    </p:extLst>
  </p:cmAuthor>
  <p:cmAuthor id="2" name="Julie PONT" initials="JP" lastIdx="1" clrIdx="1">
    <p:extLst>
      <p:ext uri="{19B8F6BF-5375-455C-9EA6-DF929625EA0E}">
        <p15:presenceInfo xmlns:p15="http://schemas.microsoft.com/office/powerpoint/2012/main" userId="S-1-5-21-2752871212-3865328259-2139873330-289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6F6F6E"/>
    <a:srgbClr val="C03133"/>
    <a:srgbClr val="A40000"/>
    <a:srgbClr val="CC0000"/>
    <a:srgbClr val="F187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D7B26C5-4107-4FEC-AEDC-1716B250A1EF}" styleName="Style clair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0E3FDE45-AF77-4B5C-9715-49D594BDF05E}" styleName="Style léger 1 - Accentuation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5DA37D80-6434-44D0-A028-1B22A696006F}" styleName="Style léger 3 - Accentuation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8A107856-5554-42FB-B03E-39F5DBC370BA}" styleName="Style moyen 4 - Accentuation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93296810-A885-4BE3-A3E7-6D5BEEA58F35}" styleName="Style moyen 2 - Accentuation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BC89EF96-8CEA-46FF-86C4-4CE0E7609802}" styleName="Style léger 3 - Accentuation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9DCAF9ED-07DC-4A11-8D7F-57B35C25682E}" styleName="Style moyen 1 - Accentuation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72833802-FEF1-4C79-8D5D-14CF1EAF98D9}" styleName="Style léger 2 - Accentuation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73" autoAdjust="0"/>
    <p:restoredTop sz="77333" autoAdjust="0"/>
  </p:normalViewPr>
  <p:slideViewPr>
    <p:cSldViewPr>
      <p:cViewPr varScale="1">
        <p:scale>
          <a:sx n="57" d="100"/>
          <a:sy n="57" d="100"/>
        </p:scale>
        <p:origin x="1464" y="78"/>
      </p:cViewPr>
      <p:guideLst>
        <p:guide orient="horz" pos="2160"/>
        <p:guide pos="2880"/>
      </p:guideLst>
    </p:cSldViewPr>
  </p:slideViewPr>
  <p:outlineViewPr>
    <p:cViewPr>
      <p:scale>
        <a:sx n="33" d="100"/>
        <a:sy n="33" d="100"/>
      </p:scale>
      <p:origin x="0" y="0"/>
    </p:cViewPr>
  </p:outlineViewPr>
  <p:notesTextViewPr>
    <p:cViewPr>
      <p:scale>
        <a:sx n="75" d="100"/>
        <a:sy n="75" d="100"/>
      </p:scale>
      <p:origin x="0" y="0"/>
    </p:cViewPr>
  </p:notesTextViewPr>
  <p:sorterViewPr>
    <p:cViewPr>
      <p:scale>
        <a:sx n="66" d="100"/>
        <a:sy n="66" d="100"/>
      </p:scale>
      <p:origin x="0" y="2297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commentAuthors" Target="commentAuthor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handoutMaster" Target="handoutMasters/handout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2"/>
            <a:ext cx="2946400" cy="496889"/>
          </a:xfrm>
          <a:prstGeom prst="rect">
            <a:avLst/>
          </a:prstGeom>
        </p:spPr>
        <p:txBody>
          <a:bodyPr vert="horz" lIns="91432" tIns="45716" rIns="91432" bIns="45716" rtlCol="0"/>
          <a:lstStyle>
            <a:lvl1pPr algn="l">
              <a:defRPr sz="1200"/>
            </a:lvl1pPr>
          </a:lstStyle>
          <a:p>
            <a:endParaRPr lang="fr-FR"/>
          </a:p>
        </p:txBody>
      </p:sp>
      <p:sp>
        <p:nvSpPr>
          <p:cNvPr id="3" name="Espace réservé de la date 2"/>
          <p:cNvSpPr>
            <a:spLocks noGrp="1"/>
          </p:cNvSpPr>
          <p:nvPr>
            <p:ph type="dt" sz="quarter" idx="1"/>
          </p:nvPr>
        </p:nvSpPr>
        <p:spPr>
          <a:xfrm>
            <a:off x="3849690" y="2"/>
            <a:ext cx="2946400" cy="496889"/>
          </a:xfrm>
          <a:prstGeom prst="rect">
            <a:avLst/>
          </a:prstGeom>
        </p:spPr>
        <p:txBody>
          <a:bodyPr vert="horz" lIns="91432" tIns="45716" rIns="91432" bIns="45716" rtlCol="0"/>
          <a:lstStyle>
            <a:lvl1pPr algn="r">
              <a:defRPr sz="1200"/>
            </a:lvl1pPr>
          </a:lstStyle>
          <a:p>
            <a:fld id="{E941FFCE-F603-4ED2-9820-8E2B9C6C406A}" type="datetimeFigureOut">
              <a:rPr lang="fr-FR" smtClean="0"/>
              <a:pPr/>
              <a:t>30/06/2022</a:t>
            </a:fld>
            <a:endParaRPr lang="fr-FR"/>
          </a:p>
        </p:txBody>
      </p:sp>
      <p:sp>
        <p:nvSpPr>
          <p:cNvPr id="4" name="Espace réservé du pied de page 3"/>
          <p:cNvSpPr>
            <a:spLocks noGrp="1"/>
          </p:cNvSpPr>
          <p:nvPr>
            <p:ph type="ftr" sz="quarter" idx="2"/>
          </p:nvPr>
        </p:nvSpPr>
        <p:spPr>
          <a:xfrm>
            <a:off x="0" y="9429751"/>
            <a:ext cx="2946400" cy="496889"/>
          </a:xfrm>
          <a:prstGeom prst="rect">
            <a:avLst/>
          </a:prstGeom>
        </p:spPr>
        <p:txBody>
          <a:bodyPr vert="horz" lIns="91432" tIns="45716" rIns="91432" bIns="45716"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49690" y="9429751"/>
            <a:ext cx="2946400" cy="496889"/>
          </a:xfrm>
          <a:prstGeom prst="rect">
            <a:avLst/>
          </a:prstGeom>
        </p:spPr>
        <p:txBody>
          <a:bodyPr vert="horz" lIns="91432" tIns="45716" rIns="91432" bIns="45716" rtlCol="0" anchor="b"/>
          <a:lstStyle>
            <a:lvl1pPr algn="r">
              <a:defRPr sz="1200"/>
            </a:lvl1pPr>
          </a:lstStyle>
          <a:p>
            <a:fld id="{0F720155-6C48-4F1D-A760-A011DDA1ED0E}" type="slidenum">
              <a:rPr lang="fr-FR" smtClean="0"/>
              <a:pPr/>
              <a:t>‹N°›</a:t>
            </a:fld>
            <a:endParaRPr lang="fr-FR"/>
          </a:p>
        </p:txBody>
      </p:sp>
    </p:spTree>
    <p:extLst>
      <p:ext uri="{BB962C8B-B14F-4D97-AF65-F5344CB8AC3E}">
        <p14:creationId xmlns:p14="http://schemas.microsoft.com/office/powerpoint/2010/main" val="38560958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2" y="1"/>
            <a:ext cx="2945659" cy="496332"/>
          </a:xfrm>
          <a:prstGeom prst="rect">
            <a:avLst/>
          </a:prstGeom>
        </p:spPr>
        <p:txBody>
          <a:bodyPr vert="horz" lIns="91432" tIns="45716" rIns="91432" bIns="45716" rtlCol="0"/>
          <a:lstStyle>
            <a:lvl1pPr algn="l">
              <a:defRPr sz="1200"/>
            </a:lvl1pPr>
          </a:lstStyle>
          <a:p>
            <a:endParaRPr lang="fr-FR"/>
          </a:p>
        </p:txBody>
      </p:sp>
      <p:sp>
        <p:nvSpPr>
          <p:cNvPr id="3" name="Espace réservé de la date 2"/>
          <p:cNvSpPr>
            <a:spLocks noGrp="1"/>
          </p:cNvSpPr>
          <p:nvPr>
            <p:ph type="dt" idx="1"/>
          </p:nvPr>
        </p:nvSpPr>
        <p:spPr>
          <a:xfrm>
            <a:off x="3850445" y="1"/>
            <a:ext cx="2945659" cy="496332"/>
          </a:xfrm>
          <a:prstGeom prst="rect">
            <a:avLst/>
          </a:prstGeom>
        </p:spPr>
        <p:txBody>
          <a:bodyPr vert="horz" lIns="91432" tIns="45716" rIns="91432" bIns="45716" rtlCol="0"/>
          <a:lstStyle>
            <a:lvl1pPr algn="r">
              <a:defRPr sz="1200"/>
            </a:lvl1pPr>
          </a:lstStyle>
          <a:p>
            <a:fld id="{E7FD9F5A-DD56-46D2-87B2-982670E2CFE8}" type="datetimeFigureOut">
              <a:rPr lang="fr-FR" smtClean="0"/>
              <a:pPr/>
              <a:t>30/06/2022</a:t>
            </a:fld>
            <a:endParaRPr lang="fr-FR"/>
          </a:p>
        </p:txBody>
      </p:sp>
      <p:sp>
        <p:nvSpPr>
          <p:cNvPr id="4" name="Espace réservé de l'image des diapositives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32" tIns="45716" rIns="91432" bIns="45716" rtlCol="0" anchor="ctr"/>
          <a:lstStyle/>
          <a:p>
            <a:endParaRPr lang="fr-FR"/>
          </a:p>
        </p:txBody>
      </p:sp>
      <p:sp>
        <p:nvSpPr>
          <p:cNvPr id="5" name="Espace réservé des commentaires 4"/>
          <p:cNvSpPr>
            <a:spLocks noGrp="1"/>
          </p:cNvSpPr>
          <p:nvPr>
            <p:ph type="body" sz="quarter" idx="3"/>
          </p:nvPr>
        </p:nvSpPr>
        <p:spPr>
          <a:xfrm>
            <a:off x="679768" y="4715155"/>
            <a:ext cx="5438140" cy="4466987"/>
          </a:xfrm>
          <a:prstGeom prst="rect">
            <a:avLst/>
          </a:prstGeom>
        </p:spPr>
        <p:txBody>
          <a:bodyPr vert="horz" lIns="91432" tIns="45716" rIns="91432" bIns="45716"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2" y="9428584"/>
            <a:ext cx="2945659" cy="496332"/>
          </a:xfrm>
          <a:prstGeom prst="rect">
            <a:avLst/>
          </a:prstGeom>
        </p:spPr>
        <p:txBody>
          <a:bodyPr vert="horz" lIns="91432" tIns="45716" rIns="91432" bIns="45716"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50445" y="9428584"/>
            <a:ext cx="2945659" cy="496332"/>
          </a:xfrm>
          <a:prstGeom prst="rect">
            <a:avLst/>
          </a:prstGeom>
        </p:spPr>
        <p:txBody>
          <a:bodyPr vert="horz" lIns="91432" tIns="45716" rIns="91432" bIns="45716" rtlCol="0" anchor="b"/>
          <a:lstStyle>
            <a:lvl1pPr algn="r">
              <a:defRPr sz="1200"/>
            </a:lvl1pPr>
          </a:lstStyle>
          <a:p>
            <a:fld id="{699EF75F-A890-443A-A341-ABAF569EC395}" type="slidenum">
              <a:rPr lang="fr-FR" smtClean="0"/>
              <a:pPr/>
              <a:t>‹N°›</a:t>
            </a:fld>
            <a:endParaRPr lang="fr-FR"/>
          </a:p>
        </p:txBody>
      </p:sp>
    </p:spTree>
    <p:extLst>
      <p:ext uri="{BB962C8B-B14F-4D97-AF65-F5344CB8AC3E}">
        <p14:creationId xmlns:p14="http://schemas.microsoft.com/office/powerpoint/2010/main" val="7860294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99EF75F-A890-443A-A341-ABAF569EC395}" type="slidenum">
              <a:rPr lang="fr-FR" smtClean="0"/>
              <a:pPr/>
              <a:t>1</a:t>
            </a:fld>
            <a:endParaRPr lang="fr-FR"/>
          </a:p>
        </p:txBody>
      </p:sp>
    </p:spTree>
    <p:extLst>
      <p:ext uri="{BB962C8B-B14F-4D97-AF65-F5344CB8AC3E}">
        <p14:creationId xmlns:p14="http://schemas.microsoft.com/office/powerpoint/2010/main" val="12509112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Le principe on prend des molécules d’eaux on applique une énergie électrique cette énergie permet de dissocier la </a:t>
            </a:r>
            <a:r>
              <a:rPr lang="fr-FR" dirty="0" err="1" smtClean="0"/>
              <a:t>moléculevl’eau</a:t>
            </a:r>
            <a:r>
              <a:rPr lang="fr-FR" dirty="0" smtClean="0"/>
              <a:t> en molécule de dihydrogène</a:t>
            </a:r>
            <a:r>
              <a:rPr lang="fr-FR" baseline="0" dirty="0" smtClean="0"/>
              <a:t> </a:t>
            </a:r>
            <a:r>
              <a:rPr lang="fr-FR" baseline="0" dirty="0" err="1" smtClean="0"/>
              <a:t>dioxygène.Va</a:t>
            </a:r>
            <a:r>
              <a:rPr lang="fr-FR" baseline="0" dirty="0" smtClean="0"/>
              <a:t> émettre de la chaleur aussi</a:t>
            </a:r>
          </a:p>
          <a:p>
            <a:endParaRPr lang="fr-FR" baseline="0" dirty="0" smtClean="0"/>
          </a:p>
          <a:p>
            <a:r>
              <a:rPr lang="fr-FR" baseline="0" dirty="0" smtClean="0"/>
              <a:t>1t d’H2 entre 40MWH et 50MWH</a:t>
            </a:r>
            <a:endParaRPr lang="fr-FR" dirty="0"/>
          </a:p>
        </p:txBody>
      </p:sp>
      <p:sp>
        <p:nvSpPr>
          <p:cNvPr id="4" name="Espace réservé du numéro de diapositive 3"/>
          <p:cNvSpPr>
            <a:spLocks noGrp="1"/>
          </p:cNvSpPr>
          <p:nvPr>
            <p:ph type="sldNum" sz="quarter" idx="10"/>
          </p:nvPr>
        </p:nvSpPr>
        <p:spPr/>
        <p:txBody>
          <a:bodyPr/>
          <a:lstStyle/>
          <a:p>
            <a:fld id="{699EF75F-A890-443A-A341-ABAF569EC395}" type="slidenum">
              <a:rPr lang="fr-FR" smtClean="0"/>
              <a:pPr/>
              <a:t>3</a:t>
            </a:fld>
            <a:endParaRPr lang="fr-FR"/>
          </a:p>
        </p:txBody>
      </p:sp>
    </p:spTree>
    <p:extLst>
      <p:ext uri="{BB962C8B-B14F-4D97-AF65-F5344CB8AC3E}">
        <p14:creationId xmlns:p14="http://schemas.microsoft.com/office/powerpoint/2010/main" val="6240984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99EF75F-A890-443A-A341-ABAF569EC395}" type="slidenum">
              <a:rPr lang="fr-FR" smtClean="0"/>
              <a:pPr/>
              <a:t>17</a:t>
            </a:fld>
            <a:endParaRPr lang="fr-FR"/>
          </a:p>
        </p:txBody>
      </p:sp>
    </p:spTree>
    <p:extLst>
      <p:ext uri="{BB962C8B-B14F-4D97-AF65-F5344CB8AC3E}">
        <p14:creationId xmlns:p14="http://schemas.microsoft.com/office/powerpoint/2010/main" val="26282502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99EF75F-A890-443A-A341-ABAF569EC395}" type="slidenum">
              <a:rPr lang="fr-FR" smtClean="0"/>
              <a:pPr/>
              <a:t>18</a:t>
            </a:fld>
            <a:endParaRPr lang="fr-FR"/>
          </a:p>
        </p:txBody>
      </p:sp>
    </p:spTree>
    <p:extLst>
      <p:ext uri="{BB962C8B-B14F-4D97-AF65-F5344CB8AC3E}">
        <p14:creationId xmlns:p14="http://schemas.microsoft.com/office/powerpoint/2010/main" val="16074694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99EF75F-A890-443A-A341-ABAF569EC395}" type="slidenum">
              <a:rPr lang="fr-FR" smtClean="0"/>
              <a:pPr/>
              <a:t>19</a:t>
            </a:fld>
            <a:endParaRPr lang="fr-FR"/>
          </a:p>
        </p:txBody>
      </p:sp>
    </p:spTree>
    <p:extLst>
      <p:ext uri="{BB962C8B-B14F-4D97-AF65-F5344CB8AC3E}">
        <p14:creationId xmlns:p14="http://schemas.microsoft.com/office/powerpoint/2010/main" val="19272496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99EF75F-A890-443A-A341-ABAF569EC395}" type="slidenum">
              <a:rPr lang="fr-FR" smtClean="0"/>
              <a:pPr/>
              <a:t>22</a:t>
            </a:fld>
            <a:endParaRPr lang="fr-FR"/>
          </a:p>
        </p:txBody>
      </p:sp>
    </p:spTree>
    <p:extLst>
      <p:ext uri="{BB962C8B-B14F-4D97-AF65-F5344CB8AC3E}">
        <p14:creationId xmlns:p14="http://schemas.microsoft.com/office/powerpoint/2010/main" val="216874278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pic>
        <p:nvPicPr>
          <p:cNvPr id="13" name="Imag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9512" y="6396943"/>
            <a:ext cx="4204354" cy="344425"/>
          </a:xfrm>
          <a:prstGeom prst="rect">
            <a:avLst/>
          </a:prstGeom>
        </p:spPr>
      </p:pic>
      <p:pic>
        <p:nvPicPr>
          <p:cNvPr id="3" name="Imag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04" y="1845304"/>
            <a:ext cx="1093880" cy="4320000"/>
          </a:xfrm>
          <a:prstGeom prst="rect">
            <a:avLst/>
          </a:prstGeom>
        </p:spPr>
      </p:pic>
      <p:pic>
        <p:nvPicPr>
          <p:cNvPr id="5" name="Image 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8520" y="131482"/>
            <a:ext cx="8927976" cy="1673334"/>
          </a:xfrm>
          <a:prstGeom prst="rect">
            <a:avLst/>
          </a:prstGeom>
        </p:spPr>
      </p:pic>
    </p:spTree>
    <p:extLst>
      <p:ext uri="{BB962C8B-B14F-4D97-AF65-F5344CB8AC3E}">
        <p14:creationId xmlns:p14="http://schemas.microsoft.com/office/powerpoint/2010/main" val="260078169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A42CAA4E-C15D-4A45-BDAB-BBFE061ABE50}" type="datetimeFigureOut">
              <a:rPr lang="fr-FR" smtClean="0"/>
              <a:pPr/>
              <a:t>30/06/2022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00F3C76F-0E4E-4C87-83AF-920A6F52146A}" type="slidenum">
              <a:rPr lang="fr-FR" smtClean="0"/>
              <a:pPr/>
              <a:t>‹N°›</a:t>
            </a:fld>
            <a:endParaRPr lang="fr-FR"/>
          </a:p>
        </p:txBody>
      </p:sp>
    </p:spTree>
    <p:extLst>
      <p:ext uri="{BB962C8B-B14F-4D97-AF65-F5344CB8AC3E}">
        <p14:creationId xmlns:p14="http://schemas.microsoft.com/office/powerpoint/2010/main" val="10974532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A42CAA4E-C15D-4A45-BDAB-BBFE061ABE50}" type="datetimeFigureOut">
              <a:rPr lang="fr-FR" smtClean="0"/>
              <a:pPr/>
              <a:t>30/06/2022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00F3C76F-0E4E-4C87-83AF-920A6F52146A}" type="slidenum">
              <a:rPr lang="fr-FR" smtClean="0"/>
              <a:pPr/>
              <a:t>‹N°›</a:t>
            </a:fld>
            <a:endParaRPr lang="fr-FR"/>
          </a:p>
        </p:txBody>
      </p:sp>
    </p:spTree>
    <p:extLst>
      <p:ext uri="{BB962C8B-B14F-4D97-AF65-F5344CB8AC3E}">
        <p14:creationId xmlns:p14="http://schemas.microsoft.com/office/powerpoint/2010/main" val="37580659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FR"/>
          </a:p>
        </p:txBody>
      </p:sp>
      <p:sp>
        <p:nvSpPr>
          <p:cNvPr id="4" name="Espace réservé de la date 3"/>
          <p:cNvSpPr>
            <a:spLocks noGrp="1"/>
          </p:cNvSpPr>
          <p:nvPr>
            <p:ph type="dt" sz="half" idx="10"/>
          </p:nvPr>
        </p:nvSpPr>
        <p:spPr/>
        <p:txBody>
          <a:bodyPr/>
          <a:lstStyle/>
          <a:p>
            <a:fld id="{9DBAFDA7-AA82-4D5D-9BD9-BA5BF62B55C1}" type="datetimeFigureOut">
              <a:rPr lang="fr-FR" smtClean="0"/>
              <a:pPr/>
              <a:t>30/06/2022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59A2D31-1AB6-4FD5-98DA-AEC6E0F610DF}" type="slidenum">
              <a:rPr lang="fr-FR" smtClean="0"/>
              <a:pPr/>
              <a:t>‹N°›</a:t>
            </a:fld>
            <a:endParaRPr lang="fr-FR"/>
          </a:p>
        </p:txBody>
      </p:sp>
    </p:spTree>
    <p:extLst>
      <p:ext uri="{BB962C8B-B14F-4D97-AF65-F5344CB8AC3E}">
        <p14:creationId xmlns:p14="http://schemas.microsoft.com/office/powerpoint/2010/main" val="22780338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9DBAFDA7-AA82-4D5D-9BD9-BA5BF62B55C1}" type="datetimeFigureOut">
              <a:rPr lang="fr-FR" smtClean="0"/>
              <a:pPr/>
              <a:t>30/06/2022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59A2D31-1AB6-4FD5-98DA-AEC6E0F610DF}" type="slidenum">
              <a:rPr lang="fr-FR" smtClean="0"/>
              <a:pPr/>
              <a:t>‹N°›</a:t>
            </a:fld>
            <a:endParaRPr lang="fr-FR"/>
          </a:p>
        </p:txBody>
      </p:sp>
    </p:spTree>
    <p:extLst>
      <p:ext uri="{BB962C8B-B14F-4D97-AF65-F5344CB8AC3E}">
        <p14:creationId xmlns:p14="http://schemas.microsoft.com/office/powerpoint/2010/main" val="30057587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9DBAFDA7-AA82-4D5D-9BD9-BA5BF62B55C1}" type="datetimeFigureOut">
              <a:rPr lang="fr-FR" smtClean="0"/>
              <a:pPr/>
              <a:t>30/06/2022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59A2D31-1AB6-4FD5-98DA-AEC6E0F610DF}" type="slidenum">
              <a:rPr lang="fr-FR" smtClean="0"/>
              <a:pPr/>
              <a:t>‹N°›</a:t>
            </a:fld>
            <a:endParaRPr lang="fr-FR"/>
          </a:p>
        </p:txBody>
      </p:sp>
    </p:spTree>
    <p:extLst>
      <p:ext uri="{BB962C8B-B14F-4D97-AF65-F5344CB8AC3E}">
        <p14:creationId xmlns:p14="http://schemas.microsoft.com/office/powerpoint/2010/main" val="23222817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9DBAFDA7-AA82-4D5D-9BD9-BA5BF62B55C1}" type="datetimeFigureOut">
              <a:rPr lang="fr-FR" smtClean="0"/>
              <a:pPr/>
              <a:t>30/06/2022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B59A2D31-1AB6-4FD5-98DA-AEC6E0F610DF}" type="slidenum">
              <a:rPr lang="fr-FR" smtClean="0"/>
              <a:pPr/>
              <a:t>‹N°›</a:t>
            </a:fld>
            <a:endParaRPr lang="fr-FR"/>
          </a:p>
        </p:txBody>
      </p:sp>
    </p:spTree>
    <p:extLst>
      <p:ext uri="{BB962C8B-B14F-4D97-AF65-F5344CB8AC3E}">
        <p14:creationId xmlns:p14="http://schemas.microsoft.com/office/powerpoint/2010/main" val="41815053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Modifiez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9DBAFDA7-AA82-4D5D-9BD9-BA5BF62B55C1}" type="datetimeFigureOut">
              <a:rPr lang="fr-FR" smtClean="0"/>
              <a:pPr/>
              <a:t>30/06/2022</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B59A2D31-1AB6-4FD5-98DA-AEC6E0F610DF}" type="slidenum">
              <a:rPr lang="fr-FR" smtClean="0"/>
              <a:pPr/>
              <a:t>‹N°›</a:t>
            </a:fld>
            <a:endParaRPr lang="fr-FR"/>
          </a:p>
        </p:txBody>
      </p:sp>
    </p:spTree>
    <p:extLst>
      <p:ext uri="{BB962C8B-B14F-4D97-AF65-F5344CB8AC3E}">
        <p14:creationId xmlns:p14="http://schemas.microsoft.com/office/powerpoint/2010/main" val="33545693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9DBAFDA7-AA82-4D5D-9BD9-BA5BF62B55C1}" type="datetimeFigureOut">
              <a:rPr lang="fr-FR" smtClean="0"/>
              <a:pPr/>
              <a:t>30/06/2022</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B59A2D31-1AB6-4FD5-98DA-AEC6E0F610DF}" type="slidenum">
              <a:rPr lang="fr-FR" smtClean="0"/>
              <a:pPr/>
              <a:t>‹N°›</a:t>
            </a:fld>
            <a:endParaRPr lang="fr-FR"/>
          </a:p>
        </p:txBody>
      </p:sp>
    </p:spTree>
    <p:extLst>
      <p:ext uri="{BB962C8B-B14F-4D97-AF65-F5344CB8AC3E}">
        <p14:creationId xmlns:p14="http://schemas.microsoft.com/office/powerpoint/2010/main" val="28485082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9DBAFDA7-AA82-4D5D-9BD9-BA5BF62B55C1}" type="datetimeFigureOut">
              <a:rPr lang="fr-FR" smtClean="0"/>
              <a:pPr/>
              <a:t>30/06/2022</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B59A2D31-1AB6-4FD5-98DA-AEC6E0F610DF}" type="slidenum">
              <a:rPr lang="fr-FR" smtClean="0"/>
              <a:pPr/>
              <a:t>‹N°›</a:t>
            </a:fld>
            <a:endParaRPr lang="fr-FR"/>
          </a:p>
        </p:txBody>
      </p:sp>
    </p:spTree>
    <p:extLst>
      <p:ext uri="{BB962C8B-B14F-4D97-AF65-F5344CB8AC3E}">
        <p14:creationId xmlns:p14="http://schemas.microsoft.com/office/powerpoint/2010/main" val="20091947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9DBAFDA7-AA82-4D5D-9BD9-BA5BF62B55C1}" type="datetimeFigureOut">
              <a:rPr lang="fr-FR" smtClean="0"/>
              <a:pPr/>
              <a:t>30/06/2022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B59A2D31-1AB6-4FD5-98DA-AEC6E0F610DF}" type="slidenum">
              <a:rPr lang="fr-FR" smtClean="0"/>
              <a:pPr/>
              <a:t>‹N°›</a:t>
            </a:fld>
            <a:endParaRPr lang="fr-FR"/>
          </a:p>
        </p:txBody>
      </p:sp>
    </p:spTree>
    <p:extLst>
      <p:ext uri="{BB962C8B-B14F-4D97-AF65-F5344CB8AC3E}">
        <p14:creationId xmlns:p14="http://schemas.microsoft.com/office/powerpoint/2010/main" val="6885527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6" name="Espace réservé du numéro de diapositive 5"/>
          <p:cNvSpPr>
            <a:spLocks noGrp="1"/>
          </p:cNvSpPr>
          <p:nvPr>
            <p:ph type="sldNum" sz="quarter" idx="12"/>
          </p:nvPr>
        </p:nvSpPr>
        <p:spPr>
          <a:xfrm>
            <a:off x="6830888" y="6356350"/>
            <a:ext cx="2133600" cy="365125"/>
          </a:xfrm>
        </p:spPr>
        <p:txBody>
          <a:bodyPr/>
          <a:lstStyle>
            <a:lvl1pPr>
              <a:defRPr sz="900">
                <a:solidFill>
                  <a:srgbClr val="C03133"/>
                </a:solidFill>
              </a:defRPr>
            </a:lvl1pPr>
          </a:lstStyle>
          <a:p>
            <a:fld id="{00F3C76F-0E4E-4C87-83AF-920A6F52146A}" type="slidenum">
              <a:rPr lang="fr-FR" smtClean="0"/>
              <a:pPr/>
              <a:t>‹N°›</a:t>
            </a:fld>
            <a:endParaRPr lang="fr-FR" dirty="0"/>
          </a:p>
        </p:txBody>
      </p:sp>
      <p:pic>
        <p:nvPicPr>
          <p:cNvPr id="8" name="Imag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5108" y="6396943"/>
            <a:ext cx="4282876" cy="344425"/>
          </a:xfrm>
          <a:prstGeom prst="rect">
            <a:avLst/>
          </a:prstGeom>
        </p:spPr>
      </p:pic>
      <p:pic>
        <p:nvPicPr>
          <p:cNvPr id="5" name="Imag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520" y="131482"/>
            <a:ext cx="8927976" cy="1673334"/>
          </a:xfrm>
          <a:prstGeom prst="rect">
            <a:avLst/>
          </a:prstGeom>
        </p:spPr>
      </p:pic>
    </p:spTree>
    <p:extLst>
      <p:ext uri="{BB962C8B-B14F-4D97-AF65-F5344CB8AC3E}">
        <p14:creationId xmlns:p14="http://schemas.microsoft.com/office/powerpoint/2010/main" val="1687216245"/>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9DBAFDA7-AA82-4D5D-9BD9-BA5BF62B55C1}" type="datetimeFigureOut">
              <a:rPr lang="fr-FR" smtClean="0"/>
              <a:pPr/>
              <a:t>30/06/2022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B59A2D31-1AB6-4FD5-98DA-AEC6E0F610DF}" type="slidenum">
              <a:rPr lang="fr-FR" smtClean="0"/>
              <a:pPr/>
              <a:t>‹N°›</a:t>
            </a:fld>
            <a:endParaRPr lang="fr-FR"/>
          </a:p>
        </p:txBody>
      </p:sp>
    </p:spTree>
    <p:extLst>
      <p:ext uri="{BB962C8B-B14F-4D97-AF65-F5344CB8AC3E}">
        <p14:creationId xmlns:p14="http://schemas.microsoft.com/office/powerpoint/2010/main" val="17032302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9DBAFDA7-AA82-4D5D-9BD9-BA5BF62B55C1}" type="datetimeFigureOut">
              <a:rPr lang="fr-FR" smtClean="0"/>
              <a:pPr/>
              <a:t>30/06/2022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59A2D31-1AB6-4FD5-98DA-AEC6E0F610DF}" type="slidenum">
              <a:rPr lang="fr-FR" smtClean="0"/>
              <a:pPr/>
              <a:t>‹N°›</a:t>
            </a:fld>
            <a:endParaRPr lang="fr-FR"/>
          </a:p>
        </p:txBody>
      </p:sp>
    </p:spTree>
    <p:extLst>
      <p:ext uri="{BB962C8B-B14F-4D97-AF65-F5344CB8AC3E}">
        <p14:creationId xmlns:p14="http://schemas.microsoft.com/office/powerpoint/2010/main" val="42025505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9DBAFDA7-AA82-4D5D-9BD9-BA5BF62B55C1}" type="datetimeFigureOut">
              <a:rPr lang="fr-FR" smtClean="0"/>
              <a:pPr/>
              <a:t>30/06/2022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59A2D31-1AB6-4FD5-98DA-AEC6E0F610DF}" type="slidenum">
              <a:rPr lang="fr-FR" smtClean="0"/>
              <a:pPr/>
              <a:t>‹N°›</a:t>
            </a:fld>
            <a:endParaRPr lang="fr-FR"/>
          </a:p>
        </p:txBody>
      </p:sp>
    </p:spTree>
    <p:extLst>
      <p:ext uri="{BB962C8B-B14F-4D97-AF65-F5344CB8AC3E}">
        <p14:creationId xmlns:p14="http://schemas.microsoft.com/office/powerpoint/2010/main" val="243993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A42CAA4E-C15D-4A45-BDAB-BBFE061ABE50}" type="datetimeFigureOut">
              <a:rPr lang="fr-FR" smtClean="0"/>
              <a:pPr/>
              <a:t>30/06/2022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00F3C76F-0E4E-4C87-83AF-920A6F52146A}" type="slidenum">
              <a:rPr lang="fr-FR" smtClean="0"/>
              <a:pPr/>
              <a:t>‹N°›</a:t>
            </a:fld>
            <a:endParaRPr lang="fr-FR"/>
          </a:p>
        </p:txBody>
      </p:sp>
    </p:spTree>
    <p:extLst>
      <p:ext uri="{BB962C8B-B14F-4D97-AF65-F5344CB8AC3E}">
        <p14:creationId xmlns:p14="http://schemas.microsoft.com/office/powerpoint/2010/main" val="3980913692"/>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A42CAA4E-C15D-4A45-BDAB-BBFE061ABE50}" type="datetimeFigureOut">
              <a:rPr lang="fr-FR" smtClean="0"/>
              <a:pPr/>
              <a:t>30/06/2022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00F3C76F-0E4E-4C87-83AF-920A6F52146A}" type="slidenum">
              <a:rPr lang="fr-FR" smtClean="0"/>
              <a:pPr/>
              <a:t>‹N°›</a:t>
            </a:fld>
            <a:endParaRPr lang="fr-FR"/>
          </a:p>
        </p:txBody>
      </p:sp>
    </p:spTree>
    <p:extLst>
      <p:ext uri="{BB962C8B-B14F-4D97-AF65-F5344CB8AC3E}">
        <p14:creationId xmlns:p14="http://schemas.microsoft.com/office/powerpoint/2010/main" val="36497201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Modifiez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A42CAA4E-C15D-4A45-BDAB-BBFE061ABE50}" type="datetimeFigureOut">
              <a:rPr lang="fr-FR" smtClean="0"/>
              <a:pPr/>
              <a:t>30/06/2022</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00F3C76F-0E4E-4C87-83AF-920A6F52146A}" type="slidenum">
              <a:rPr lang="fr-FR" smtClean="0"/>
              <a:pPr/>
              <a:t>‹N°›</a:t>
            </a:fld>
            <a:endParaRPr lang="fr-FR"/>
          </a:p>
        </p:txBody>
      </p:sp>
    </p:spTree>
    <p:extLst>
      <p:ext uri="{BB962C8B-B14F-4D97-AF65-F5344CB8AC3E}">
        <p14:creationId xmlns:p14="http://schemas.microsoft.com/office/powerpoint/2010/main" val="34227913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A42CAA4E-C15D-4A45-BDAB-BBFE061ABE50}" type="datetimeFigureOut">
              <a:rPr lang="fr-FR" smtClean="0"/>
              <a:pPr/>
              <a:t>30/06/2022</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00F3C76F-0E4E-4C87-83AF-920A6F52146A}" type="slidenum">
              <a:rPr lang="fr-FR" smtClean="0"/>
              <a:pPr/>
              <a:t>‹N°›</a:t>
            </a:fld>
            <a:endParaRPr lang="fr-FR"/>
          </a:p>
        </p:txBody>
      </p:sp>
    </p:spTree>
    <p:extLst>
      <p:ext uri="{BB962C8B-B14F-4D97-AF65-F5344CB8AC3E}">
        <p14:creationId xmlns:p14="http://schemas.microsoft.com/office/powerpoint/2010/main" val="5880182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A42CAA4E-C15D-4A45-BDAB-BBFE061ABE50}" type="datetimeFigureOut">
              <a:rPr lang="fr-FR" smtClean="0"/>
              <a:pPr/>
              <a:t>30/06/2022</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00F3C76F-0E4E-4C87-83AF-920A6F52146A}" type="slidenum">
              <a:rPr lang="fr-FR" smtClean="0"/>
              <a:pPr/>
              <a:t>‹N°›</a:t>
            </a:fld>
            <a:endParaRPr lang="fr-FR"/>
          </a:p>
        </p:txBody>
      </p:sp>
    </p:spTree>
    <p:extLst>
      <p:ext uri="{BB962C8B-B14F-4D97-AF65-F5344CB8AC3E}">
        <p14:creationId xmlns:p14="http://schemas.microsoft.com/office/powerpoint/2010/main" val="20291616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A42CAA4E-C15D-4A45-BDAB-BBFE061ABE50}" type="datetimeFigureOut">
              <a:rPr lang="fr-FR" smtClean="0"/>
              <a:pPr/>
              <a:t>30/06/2022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00F3C76F-0E4E-4C87-83AF-920A6F52146A}" type="slidenum">
              <a:rPr lang="fr-FR" smtClean="0"/>
              <a:pPr/>
              <a:t>‹N°›</a:t>
            </a:fld>
            <a:endParaRPr lang="fr-FR"/>
          </a:p>
        </p:txBody>
      </p:sp>
    </p:spTree>
    <p:extLst>
      <p:ext uri="{BB962C8B-B14F-4D97-AF65-F5344CB8AC3E}">
        <p14:creationId xmlns:p14="http://schemas.microsoft.com/office/powerpoint/2010/main" val="32796574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A42CAA4E-C15D-4A45-BDAB-BBFE061ABE50}" type="datetimeFigureOut">
              <a:rPr lang="fr-FR" smtClean="0"/>
              <a:pPr/>
              <a:t>30/06/2022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00F3C76F-0E4E-4C87-83AF-920A6F52146A}" type="slidenum">
              <a:rPr lang="fr-FR" smtClean="0"/>
              <a:pPr/>
              <a:t>‹N°›</a:t>
            </a:fld>
            <a:endParaRPr lang="fr-FR"/>
          </a:p>
        </p:txBody>
      </p:sp>
    </p:spTree>
    <p:extLst>
      <p:ext uri="{BB962C8B-B14F-4D97-AF65-F5344CB8AC3E}">
        <p14:creationId xmlns:p14="http://schemas.microsoft.com/office/powerpoint/2010/main" val="14733166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2CAA4E-C15D-4A45-BDAB-BBFE061ABE50}" type="datetimeFigureOut">
              <a:rPr lang="fr-FR" smtClean="0"/>
              <a:pPr/>
              <a:t>30/06/2022</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F3C76F-0E4E-4C87-83AF-920A6F52146A}" type="slidenum">
              <a:rPr lang="fr-FR" smtClean="0"/>
              <a:pPr/>
              <a:t>‹N°›</a:t>
            </a:fld>
            <a:endParaRPr lang="fr-FR"/>
          </a:p>
        </p:txBody>
      </p:sp>
    </p:spTree>
    <p:extLst>
      <p:ext uri="{BB962C8B-B14F-4D97-AF65-F5344CB8AC3E}">
        <p14:creationId xmlns:p14="http://schemas.microsoft.com/office/powerpoint/2010/main" val="8444901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BAFDA7-AA82-4D5D-9BD9-BA5BF62B55C1}" type="datetimeFigureOut">
              <a:rPr lang="fr-FR" smtClean="0"/>
              <a:pPr/>
              <a:t>30/06/2022</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9A2D31-1AB6-4FD5-98DA-AEC6E0F610DF}" type="slidenum">
              <a:rPr lang="fr-FR" smtClean="0"/>
              <a:pPr/>
              <a:t>‹N°›</a:t>
            </a:fld>
            <a:endParaRPr lang="fr-FR"/>
          </a:p>
        </p:txBody>
      </p:sp>
    </p:spTree>
    <p:extLst>
      <p:ext uri="{BB962C8B-B14F-4D97-AF65-F5344CB8AC3E}">
        <p14:creationId xmlns:p14="http://schemas.microsoft.com/office/powerpoint/2010/main" val="32295844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hyperlink" Target="https://www.h2-mobile.fr/dossiers/pile-combustible-fonctionnement-avantages-inconvenients/" TargetMode="External"/><Relationship Id="rId3" Type="http://schemas.openxmlformats.org/officeDocument/2006/relationships/hyperlink" Target="https://www.h2bordeaux.eu/faq-r-5" TargetMode="External"/><Relationship Id="rId7" Type="http://schemas.openxmlformats.org/officeDocument/2006/relationships/hyperlink" Target="https://www.ifpenergiesnouvelles.fr/enjeux-et-prospective/decryptages/energies-renouvelables/tout-savoir-lhydrogene" TargetMode="External"/><Relationship Id="rId2" Type="http://schemas.openxmlformats.org/officeDocument/2006/relationships/hyperlink" Target="https://www.cea.fr/presse/Pages/actualites-communiques/energies/Production-H2-electrolyse-rendement-90.aspx#:~:text=d%C3%A9carbon%C3%A9e%20d%27hydrog%C3%A8ne-,Un%20rendement%20de%2090%20%25%20est%20atteint%20sur,syst%C3%A8me%20d%27%C3%A9lectrolyse%20du%20CEA&amp;text=%E2%80%8BLe%20CEA%20Liten%20valide,haute%20temp%C3%A9rature%20de%20performances%20exceptionnelles." TargetMode="External"/><Relationship Id="rId1" Type="http://schemas.openxmlformats.org/officeDocument/2006/relationships/slideLayout" Target="../slideLayouts/slideLayout2.xml"/><Relationship Id="rId6" Type="http://schemas.openxmlformats.org/officeDocument/2006/relationships/hyperlink" Target="https://h2sys.fr/technologies/hydrogene/" TargetMode="External"/><Relationship Id="rId5" Type="http://schemas.openxmlformats.org/officeDocument/2006/relationships/hyperlink" Target="https://hympulsion.com/faq/" TargetMode="External"/><Relationship Id="rId10" Type="http://schemas.openxmlformats.org/officeDocument/2006/relationships/image" Target="../media/image6.jpeg"/><Relationship Id="rId4" Type="http://schemas.openxmlformats.org/officeDocument/2006/relationships/hyperlink" Target="https://www.france-hydrogene.org/" TargetMode="External"/><Relationship Id="rId9" Type="http://schemas.openxmlformats.org/officeDocument/2006/relationships/hyperlink" Target="https://www.youtube.com/watch?v=zqzrituZVBI" TargetMode="Externa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www.cea.fr/multimedia/Pages/videos/culture-scientifique/energies/fonctionnement-electrolyseur-pile-a-combustible.aspx"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6.jpeg"/><Relationship Id="rId2"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ous-titre 2"/>
          <p:cNvSpPr txBox="1">
            <a:spLocks/>
          </p:cNvSpPr>
          <p:nvPr/>
        </p:nvSpPr>
        <p:spPr>
          <a:xfrm>
            <a:off x="899592" y="368648"/>
            <a:ext cx="8064896" cy="72008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r">
              <a:buFont typeface="Arial" panose="020B0604020202020204" pitchFamily="34" charset="0"/>
              <a:buNone/>
            </a:pPr>
            <a:endParaRPr lang="fr-FR" sz="2800" b="1" dirty="0">
              <a:ea typeface="Tahoma" panose="020B0604030504040204" pitchFamily="34" charset="0"/>
              <a:cs typeface="Tahoma" panose="020B0604030504040204" pitchFamily="34" charset="0"/>
            </a:endParaRPr>
          </a:p>
        </p:txBody>
      </p:sp>
      <p:sp>
        <p:nvSpPr>
          <p:cNvPr id="7" name="Titre 1"/>
          <p:cNvSpPr txBox="1">
            <a:spLocks/>
          </p:cNvSpPr>
          <p:nvPr/>
        </p:nvSpPr>
        <p:spPr>
          <a:xfrm>
            <a:off x="2051720" y="2228734"/>
            <a:ext cx="6768752" cy="62420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fr-FR" sz="2400" spc="300" dirty="0" smtClean="0">
                <a:latin typeface="+mn-lt"/>
                <a:ea typeface="Tahoma" panose="020B0604030504040204" pitchFamily="34" charset="0"/>
                <a:cs typeface="Tahoma" panose="020B0604030504040204" pitchFamily="34" charset="0"/>
              </a:rPr>
              <a:t/>
            </a:r>
            <a:br>
              <a:rPr lang="fr-FR" sz="2400" spc="300" dirty="0" smtClean="0">
                <a:latin typeface="+mn-lt"/>
                <a:ea typeface="Tahoma" panose="020B0604030504040204" pitchFamily="34" charset="0"/>
                <a:cs typeface="Tahoma" panose="020B0604030504040204" pitchFamily="34" charset="0"/>
              </a:rPr>
            </a:br>
            <a:r>
              <a:rPr lang="fr-FR" sz="2400" dirty="0" smtClean="0">
                <a:solidFill>
                  <a:srgbClr val="6F6F6E"/>
                </a:solidFill>
                <a:latin typeface="+mn-lt"/>
                <a:ea typeface="Tahoma" panose="020B0604030504040204" pitchFamily="34" charset="0"/>
                <a:cs typeface="Tahoma" panose="020B0604030504040204" pitchFamily="34" charset="0"/>
              </a:rPr>
              <a:t> </a:t>
            </a:r>
            <a:br>
              <a:rPr lang="fr-FR" sz="2400" dirty="0" smtClean="0">
                <a:solidFill>
                  <a:srgbClr val="6F6F6E"/>
                </a:solidFill>
                <a:latin typeface="+mn-lt"/>
                <a:ea typeface="Tahoma" panose="020B0604030504040204" pitchFamily="34" charset="0"/>
                <a:cs typeface="Tahoma" panose="020B0604030504040204" pitchFamily="34" charset="0"/>
              </a:rPr>
            </a:br>
            <a:endParaRPr lang="fr-FR" sz="2400" dirty="0">
              <a:solidFill>
                <a:srgbClr val="6F6F6E"/>
              </a:solidFill>
              <a:latin typeface="+mn-lt"/>
              <a:ea typeface="Tahoma" panose="020B0604030504040204" pitchFamily="34" charset="0"/>
              <a:cs typeface="Tahoma" panose="020B0604030504040204" pitchFamily="34" charset="0"/>
            </a:endParaRPr>
          </a:p>
        </p:txBody>
      </p:sp>
      <p:sp>
        <p:nvSpPr>
          <p:cNvPr id="9" name="Titre 1"/>
          <p:cNvSpPr txBox="1">
            <a:spLocks/>
          </p:cNvSpPr>
          <p:nvPr/>
        </p:nvSpPr>
        <p:spPr>
          <a:xfrm>
            <a:off x="1619672" y="1988840"/>
            <a:ext cx="7344816" cy="3240087"/>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endParaRPr lang="fr-FR" sz="4800" b="1" dirty="0">
              <a:solidFill>
                <a:srgbClr val="6F6F6E"/>
              </a:solidFill>
            </a:endParaRPr>
          </a:p>
        </p:txBody>
      </p:sp>
      <p:sp>
        <p:nvSpPr>
          <p:cNvPr id="8" name="Titre 1"/>
          <p:cNvSpPr txBox="1">
            <a:spLocks/>
          </p:cNvSpPr>
          <p:nvPr/>
        </p:nvSpPr>
        <p:spPr>
          <a:xfrm>
            <a:off x="1619672" y="1844824"/>
            <a:ext cx="6912768" cy="3623997"/>
          </a:xfrm>
          <a:prstGeom prst="rect">
            <a:avLst/>
          </a:prstGeom>
        </p:spPr>
        <p:txBody>
          <a:bodyPr vert="horz" lIns="68580" tIns="34290" rIns="68580" bIns="3429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fr-FR" sz="4050" b="1" spc="225" dirty="0" smtClean="0">
                <a:solidFill>
                  <a:srgbClr val="A40000"/>
                </a:solidFill>
                <a:latin typeface="+mn-lt"/>
              </a:rPr>
              <a:t>FAQ HYDROGENE</a:t>
            </a:r>
            <a:endParaRPr lang="fr-FR" sz="4050" b="1" spc="225" dirty="0">
              <a:solidFill>
                <a:srgbClr val="A40000"/>
              </a:solidFill>
              <a:latin typeface="+mn-lt"/>
            </a:endParaRPr>
          </a:p>
          <a:p>
            <a:pPr algn="r"/>
            <a:endParaRPr lang="fr-FR" sz="4050" b="1" spc="225" dirty="0">
              <a:solidFill>
                <a:srgbClr val="A40000"/>
              </a:solidFill>
              <a:latin typeface="+mn-lt"/>
            </a:endParaRPr>
          </a:p>
        </p:txBody>
      </p:sp>
      <p:pic>
        <p:nvPicPr>
          <p:cNvPr id="1026" name="Picture 2" descr="icône de vecteur d'hydrogène avec des flèches 2929148 - Telecharger  Vectoriel Gratuit, Clipart Graphique, Vecteur Dessins et Pictogramme Gratuit"/>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1856" t="23015" r="21830" b="21443"/>
          <a:stretch/>
        </p:blipFill>
        <p:spPr bwMode="auto">
          <a:xfrm>
            <a:off x="5439254" y="3906346"/>
            <a:ext cx="1584176" cy="1562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63005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9512" y="2132856"/>
            <a:ext cx="8845871" cy="3785652"/>
          </a:xfrm>
          <a:prstGeom prst="rect">
            <a:avLst/>
          </a:prstGeom>
        </p:spPr>
        <p:txBody>
          <a:bodyPr wrap="square">
            <a:spAutoFit/>
          </a:bodyPr>
          <a:lstStyle/>
          <a:p>
            <a:pPr marL="285750" indent="-285750">
              <a:buFont typeface="Courier New" panose="02070309020205020404" pitchFamily="49" charset="0"/>
              <a:buChar char="o"/>
            </a:pPr>
            <a:r>
              <a:rPr lang="fr-FR" sz="1600" dirty="0" smtClean="0">
                <a:latin typeface="+mj-lt"/>
              </a:rPr>
              <a:t>L’hydrogène </a:t>
            </a:r>
            <a:r>
              <a:rPr lang="fr-FR" sz="1600" dirty="0">
                <a:latin typeface="+mj-lt"/>
              </a:rPr>
              <a:t>peut être utilisé pour tous types de mobilités et tous types de véhicules. Il est particulièrement pertinent pour des usages </a:t>
            </a:r>
            <a:r>
              <a:rPr lang="fr-FR" sz="1600" dirty="0" smtClean="0">
                <a:latin typeface="+mj-lt"/>
              </a:rPr>
              <a:t>intensifs</a:t>
            </a:r>
          </a:p>
          <a:p>
            <a:pPr marL="285750" indent="-285750">
              <a:buFont typeface="Courier New" panose="02070309020205020404" pitchFamily="49" charset="0"/>
              <a:buChar char="o"/>
            </a:pPr>
            <a:endParaRPr lang="fr-FR" sz="1600" dirty="0" smtClean="0">
              <a:latin typeface="+mj-lt"/>
            </a:endParaRPr>
          </a:p>
          <a:p>
            <a:pPr marL="285750" indent="-285750">
              <a:buFont typeface="Courier New" panose="02070309020205020404" pitchFamily="49" charset="0"/>
              <a:buChar char="o"/>
            </a:pPr>
            <a:r>
              <a:rPr lang="fr-FR" sz="1600" dirty="0" smtClean="0">
                <a:latin typeface="+mj-lt"/>
              </a:rPr>
              <a:t>Le </a:t>
            </a:r>
            <a:r>
              <a:rPr lang="fr-FR" sz="1600" dirty="0">
                <a:latin typeface="+mj-lt"/>
              </a:rPr>
              <a:t>temps de recharge </a:t>
            </a:r>
            <a:r>
              <a:rPr lang="fr-FR" sz="1600" dirty="0" smtClean="0">
                <a:latin typeface="+mj-lt"/>
              </a:rPr>
              <a:t>est </a:t>
            </a:r>
            <a:r>
              <a:rPr lang="fr-FR" sz="1600" dirty="0">
                <a:latin typeface="+mj-lt"/>
              </a:rPr>
              <a:t>de quelques </a:t>
            </a:r>
            <a:r>
              <a:rPr lang="fr-FR" sz="1600" dirty="0" smtClean="0">
                <a:latin typeface="+mj-lt"/>
              </a:rPr>
              <a:t>minutes</a:t>
            </a:r>
          </a:p>
          <a:p>
            <a:pPr marL="285750" indent="-285750">
              <a:buFont typeface="Courier New" panose="02070309020205020404" pitchFamily="49" charset="0"/>
              <a:buChar char="o"/>
            </a:pPr>
            <a:endParaRPr lang="fr-FR" sz="1600" dirty="0" smtClean="0">
              <a:latin typeface="+mj-lt"/>
            </a:endParaRPr>
          </a:p>
          <a:p>
            <a:pPr marL="285750" indent="-285750">
              <a:buFont typeface="Courier New" panose="02070309020205020404" pitchFamily="49" charset="0"/>
              <a:buChar char="o"/>
            </a:pPr>
            <a:r>
              <a:rPr lang="fr-FR" sz="1600" dirty="0" smtClean="0">
                <a:latin typeface="+mj-lt"/>
              </a:rPr>
              <a:t>L’hydrogène </a:t>
            </a:r>
            <a:r>
              <a:rPr lang="fr-FR" sz="1600" dirty="0">
                <a:latin typeface="+mj-lt"/>
              </a:rPr>
              <a:t>est pertinent pour les usages intensifs, mais aussi pour la mobilité lourde : bus, camions, bennes à ordures, </a:t>
            </a:r>
            <a:r>
              <a:rPr lang="fr-FR" sz="1600" dirty="0" smtClean="0">
                <a:latin typeface="+mj-lt"/>
              </a:rPr>
              <a:t>trains, bateaux…</a:t>
            </a:r>
          </a:p>
          <a:p>
            <a:pPr marL="285750" indent="-285750">
              <a:buFont typeface="Courier New" panose="02070309020205020404" pitchFamily="49" charset="0"/>
              <a:buChar char="o"/>
            </a:pPr>
            <a:endParaRPr lang="fr-FR" sz="1600" dirty="0">
              <a:latin typeface="+mj-lt"/>
            </a:endParaRPr>
          </a:p>
          <a:p>
            <a:pPr marL="285750" indent="-285750">
              <a:buFont typeface="Courier New" panose="02070309020205020404" pitchFamily="49" charset="0"/>
              <a:buChar char="o"/>
            </a:pPr>
            <a:r>
              <a:rPr lang="fr-FR" sz="1600" dirty="0"/>
              <a:t>Un véhicule diesel produit </a:t>
            </a:r>
            <a:r>
              <a:rPr lang="fr-FR" sz="1600" b="1" dirty="0"/>
              <a:t>entre 40 et 45 tonnes de CO</a:t>
            </a:r>
            <a:r>
              <a:rPr lang="fr-FR" sz="1600" b="1" baseline="-25000" dirty="0"/>
              <a:t>2</a:t>
            </a:r>
            <a:r>
              <a:rPr lang="fr-FR" sz="1600" dirty="0"/>
              <a:t> sur l’ensemble de sa durée de vie, un véhicule hydrogène produit par reformage </a:t>
            </a:r>
            <a:r>
              <a:rPr lang="fr-FR" sz="1600" b="1" dirty="0"/>
              <a:t>un peu plus de 35 tonnes</a:t>
            </a:r>
            <a:r>
              <a:rPr lang="fr-FR" sz="1600" dirty="0"/>
              <a:t>, et un véhicule hydrogène produit par électrolyse renouvelable </a:t>
            </a:r>
            <a:r>
              <a:rPr lang="fr-FR" sz="1600" b="1" dirty="0"/>
              <a:t>moins de 15 tonnes</a:t>
            </a:r>
            <a:r>
              <a:rPr lang="fr-FR" sz="1600" dirty="0"/>
              <a:t>.</a:t>
            </a:r>
          </a:p>
          <a:p>
            <a:pPr marL="284400"/>
            <a:r>
              <a:rPr lang="fr-FR" sz="1600" dirty="0"/>
              <a:t>Les voitures alimentées en hydrogène ont au mieux un impact carbone </a:t>
            </a:r>
            <a:r>
              <a:rPr lang="fr-FR" sz="1600" b="1" dirty="0"/>
              <a:t>74 % moindre</a:t>
            </a:r>
            <a:r>
              <a:rPr lang="fr-FR" sz="1600" dirty="0"/>
              <a:t> que les         véhicules thermiques traditionnels</a:t>
            </a:r>
          </a:p>
          <a:p>
            <a:pPr marL="285750" indent="-285750">
              <a:buFont typeface="Courier New" panose="02070309020205020404" pitchFamily="49" charset="0"/>
              <a:buChar char="o"/>
            </a:pPr>
            <a:endParaRPr lang="fr-FR" sz="1600" dirty="0" smtClean="0">
              <a:latin typeface="+mj-lt"/>
            </a:endParaRPr>
          </a:p>
          <a:p>
            <a:pPr marL="285750" indent="-285750">
              <a:buFont typeface="Courier New" panose="02070309020205020404" pitchFamily="49" charset="0"/>
              <a:buChar char="o"/>
            </a:pPr>
            <a:endParaRPr lang="fr-FR" sz="1600" dirty="0">
              <a:latin typeface="+mj-lt"/>
            </a:endParaRPr>
          </a:p>
        </p:txBody>
      </p:sp>
      <p:sp>
        <p:nvSpPr>
          <p:cNvPr id="3" name="ZoneTexte 2"/>
          <p:cNvSpPr txBox="1"/>
          <p:nvPr/>
        </p:nvSpPr>
        <p:spPr>
          <a:xfrm>
            <a:off x="2592089" y="476671"/>
            <a:ext cx="7992888" cy="523220"/>
          </a:xfrm>
          <a:prstGeom prst="rect">
            <a:avLst/>
          </a:prstGeom>
          <a:noFill/>
        </p:spPr>
        <p:txBody>
          <a:bodyPr wrap="square" rtlCol="0">
            <a:spAutoFit/>
          </a:bodyPr>
          <a:lstStyle/>
          <a:p>
            <a:r>
              <a:rPr lang="fr-FR" sz="2800" b="1" dirty="0" smtClean="0">
                <a:solidFill>
                  <a:srgbClr val="C00000"/>
                </a:solidFill>
              </a:rPr>
              <a:t>Quels Intérêts de la mobilité hydrogène ?</a:t>
            </a:r>
            <a:endParaRPr lang="fr-FR" sz="2800" b="1" dirty="0">
              <a:solidFill>
                <a:srgbClr val="C00000"/>
              </a:solidFill>
            </a:endParaRPr>
          </a:p>
        </p:txBody>
      </p:sp>
      <p:pic>
        <p:nvPicPr>
          <p:cNvPr id="4" name="Picture 2" descr="icône de vecteur d'hydrogène avec des flèches 2929148 - Telecharger  Vectoriel Gratuit, Clipart Graphique, Vecteur Dessins et Pictogramme Gratuit"/>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1856" t="23015" r="21830" b="21443"/>
          <a:stretch/>
        </p:blipFill>
        <p:spPr bwMode="auto">
          <a:xfrm>
            <a:off x="1835696" y="365266"/>
            <a:ext cx="756393" cy="7460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892524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39752" y="1556792"/>
            <a:ext cx="6552728" cy="4524315"/>
          </a:xfrm>
          <a:prstGeom prst="rect">
            <a:avLst/>
          </a:prstGeom>
        </p:spPr>
        <p:txBody>
          <a:bodyPr wrap="square">
            <a:spAutoFit/>
          </a:bodyPr>
          <a:lstStyle/>
          <a:p>
            <a:r>
              <a:rPr lang="fr-FR" dirty="0" smtClean="0"/>
              <a:t>Les </a:t>
            </a:r>
            <a:r>
              <a:rPr lang="fr-FR" dirty="0"/>
              <a:t>deux types de véhicules sont complémentaires car ils répondent à des usages différents</a:t>
            </a:r>
            <a:r>
              <a:rPr lang="fr-FR" dirty="0" smtClean="0"/>
              <a:t>.</a:t>
            </a:r>
          </a:p>
          <a:p>
            <a:endParaRPr lang="fr-FR" dirty="0"/>
          </a:p>
          <a:p>
            <a:r>
              <a:rPr lang="fr-FR" dirty="0"/>
              <a:t>Du fait de leur autonomie et de leur temps de recharge (entre 20 </a:t>
            </a:r>
            <a:r>
              <a:rPr lang="fr-FR" dirty="0" smtClean="0"/>
              <a:t>minutes, pour une charge rapide, </a:t>
            </a:r>
            <a:r>
              <a:rPr lang="fr-FR" dirty="0"/>
              <a:t>dont le nombre est très limité à ce </a:t>
            </a:r>
            <a:r>
              <a:rPr lang="fr-FR" dirty="0" smtClean="0"/>
              <a:t>jour </a:t>
            </a:r>
            <a:r>
              <a:rPr lang="fr-FR" dirty="0"/>
              <a:t>et 8 </a:t>
            </a:r>
            <a:r>
              <a:rPr lang="fr-FR" dirty="0" smtClean="0"/>
              <a:t>heures pour une charge classique), </a:t>
            </a:r>
            <a:r>
              <a:rPr lang="fr-FR" dirty="0"/>
              <a:t>les véhicules à batterie sont adaptés à un </a:t>
            </a:r>
            <a:r>
              <a:rPr lang="fr-FR" b="1" dirty="0"/>
              <a:t>usage urbain peu intensif et régulier </a:t>
            </a:r>
            <a:r>
              <a:rPr lang="fr-FR" dirty="0"/>
              <a:t>(aucune nécessité de parcourir plus de 120 kilomètres dans une journée, ne serait-ce que de façon exceptionnelle</a:t>
            </a:r>
            <a:r>
              <a:rPr lang="fr-FR" dirty="0" smtClean="0"/>
              <a:t>).</a:t>
            </a:r>
          </a:p>
          <a:p>
            <a:endParaRPr lang="fr-FR" dirty="0"/>
          </a:p>
          <a:p>
            <a:r>
              <a:rPr lang="fr-FR" dirty="0"/>
              <a:t>Pour tous les conducteurs qui utilisent leur véhicule de façon plus </a:t>
            </a:r>
            <a:r>
              <a:rPr lang="fr-FR" b="1" dirty="0"/>
              <a:t>intensive</a:t>
            </a:r>
            <a:r>
              <a:rPr lang="fr-FR" dirty="0"/>
              <a:t> et ne peuvent se permettre d’attendre à une borne de recharge, les véhicules électriques à hydrogène sont la réponse la plus pertinente</a:t>
            </a:r>
            <a:r>
              <a:rPr lang="fr-FR" dirty="0" smtClean="0"/>
              <a:t>.</a:t>
            </a:r>
          </a:p>
          <a:p>
            <a:r>
              <a:rPr lang="fr-FR" b="0" i="0" dirty="0" smtClean="0">
                <a:effectLst/>
              </a:rPr>
              <a:t>L’hydrogène est plus adapté à </a:t>
            </a:r>
            <a:r>
              <a:rPr lang="fr-FR" b="1" i="0" dirty="0" smtClean="0">
                <a:effectLst/>
              </a:rPr>
              <a:t>la mobilité lourde.</a:t>
            </a:r>
          </a:p>
          <a:p>
            <a:r>
              <a:rPr lang="fr-FR" dirty="0" smtClean="0"/>
              <a:t>La pile à combustible </a:t>
            </a:r>
            <a:r>
              <a:rPr lang="fr-FR" b="1" dirty="0" smtClean="0"/>
              <a:t>supporte mieux le froid.</a:t>
            </a:r>
            <a:endParaRPr lang="fr-FR" b="1" i="0" dirty="0">
              <a:effectLst/>
            </a:endParaRPr>
          </a:p>
        </p:txBody>
      </p:sp>
      <p:sp>
        <p:nvSpPr>
          <p:cNvPr id="3" name="ZoneTexte 2"/>
          <p:cNvSpPr txBox="1"/>
          <p:nvPr/>
        </p:nvSpPr>
        <p:spPr>
          <a:xfrm>
            <a:off x="2267744" y="476672"/>
            <a:ext cx="7992888" cy="523220"/>
          </a:xfrm>
          <a:prstGeom prst="rect">
            <a:avLst/>
          </a:prstGeom>
          <a:noFill/>
        </p:spPr>
        <p:txBody>
          <a:bodyPr wrap="square" rtlCol="0">
            <a:spAutoFit/>
          </a:bodyPr>
          <a:lstStyle/>
          <a:p>
            <a:r>
              <a:rPr lang="fr-FR" sz="2800" b="1" dirty="0" smtClean="0">
                <a:solidFill>
                  <a:srgbClr val="C00000"/>
                </a:solidFill>
              </a:rPr>
              <a:t>Véhicules électrique vs Véhicule hydrogène  </a:t>
            </a:r>
            <a:endParaRPr lang="fr-FR" sz="2800" b="1" dirty="0">
              <a:solidFill>
                <a:srgbClr val="C00000"/>
              </a:solidFill>
            </a:endParaRPr>
          </a:p>
        </p:txBody>
      </p:sp>
      <p:pic>
        <p:nvPicPr>
          <p:cNvPr id="3074" name="Picture 2" descr="https://cdn-01.media-brady.com/store/sifr/media/catalog/product/s/i/sifr_thvoi6ba_1_std.lang.all.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280" t="25677" r="5847" b="22966"/>
          <a:stretch/>
        </p:blipFill>
        <p:spPr bwMode="auto">
          <a:xfrm>
            <a:off x="846813" y="2924944"/>
            <a:ext cx="1262595" cy="72148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cône de ligne de voiture à hydrogène sur blanc 2565514 - Telecharger  Vectoriel Gratuit, Clipart Graphique, Vecteur Dessins et Pictogramme Gratuit"/>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9314" t="24686" r="29030" b="22214"/>
          <a:stretch/>
        </p:blipFill>
        <p:spPr bwMode="auto">
          <a:xfrm>
            <a:off x="1115616" y="4797152"/>
            <a:ext cx="724991" cy="92414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icône de vecteur d'hydrogène avec des flèches 2929148 - Telecharger  Vectoriel Gratuit, Clipart Graphique, Vecteur Dessins et Pictogramme Gratuit"/>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1856" t="23015" r="21830" b="21443"/>
          <a:stretch/>
        </p:blipFill>
        <p:spPr bwMode="auto">
          <a:xfrm>
            <a:off x="1052094" y="1804398"/>
            <a:ext cx="756393" cy="7460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334084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9512" y="1772816"/>
            <a:ext cx="8784976" cy="3847207"/>
          </a:xfrm>
          <a:prstGeom prst="rect">
            <a:avLst/>
          </a:prstGeom>
        </p:spPr>
        <p:txBody>
          <a:bodyPr wrap="square">
            <a:spAutoFit/>
          </a:bodyPr>
          <a:lstStyle/>
          <a:p>
            <a:pPr fontAlgn="base"/>
            <a:r>
              <a:rPr lang="fr-FR" sz="1600" dirty="0"/>
              <a:t>L</a:t>
            </a:r>
            <a:r>
              <a:rPr lang="fr-FR" sz="1600" dirty="0" smtClean="0"/>
              <a:t>’ADEME </a:t>
            </a:r>
            <a:r>
              <a:rPr lang="fr-FR" sz="1600" dirty="0"/>
              <a:t>identifie pour le vecteur hydrogène </a:t>
            </a:r>
            <a:r>
              <a:rPr lang="fr-FR" sz="1600" b="1" dirty="0"/>
              <a:t>quatre enjeux</a:t>
            </a:r>
            <a:r>
              <a:rPr lang="fr-FR" sz="1600" dirty="0"/>
              <a:t> pour les années à venir </a:t>
            </a:r>
            <a:r>
              <a:rPr lang="fr-FR" sz="1600" dirty="0" smtClean="0"/>
              <a:t>:</a:t>
            </a:r>
          </a:p>
          <a:p>
            <a:pPr fontAlgn="base"/>
            <a:endParaRPr lang="fr-FR" sz="1100" dirty="0"/>
          </a:p>
          <a:p>
            <a:pPr marL="342900" indent="-342900" fontAlgn="base">
              <a:buFont typeface="+mj-lt"/>
              <a:buAutoNum type="arabicParenR"/>
            </a:pPr>
            <a:r>
              <a:rPr lang="fr-FR" sz="1600" dirty="0" smtClean="0"/>
              <a:t>dans </a:t>
            </a:r>
            <a:r>
              <a:rPr lang="fr-FR" sz="1600" dirty="0"/>
              <a:t>le cadre d’un </a:t>
            </a:r>
            <a:r>
              <a:rPr lang="fr-FR" sz="1600" b="1" dirty="0"/>
              <a:t>mix électrique</a:t>
            </a:r>
            <a:r>
              <a:rPr lang="fr-FR" sz="1600" dirty="0"/>
              <a:t> futur associant fortement les sources renouvelables, l’hydrogène apporte des solutions de flexibilité et d’optimisation aux réseaux énergétiques. Le power-to-</a:t>
            </a:r>
            <a:r>
              <a:rPr lang="fr-FR" sz="1600" dirty="0" err="1"/>
              <a:t>gas</a:t>
            </a:r>
            <a:r>
              <a:rPr lang="fr-FR" sz="1600" dirty="0"/>
              <a:t>, ou l’injection d’hydrogène et/ou de méthane de synthèse, est ainsi une voie clé pour connecter les réseaux électrique et gazier </a:t>
            </a:r>
            <a:r>
              <a:rPr lang="fr-FR" sz="1600" dirty="0" smtClean="0"/>
              <a:t>; </a:t>
            </a:r>
          </a:p>
          <a:p>
            <a:pPr marL="342900" indent="-342900" fontAlgn="base">
              <a:buFont typeface="+mj-lt"/>
              <a:buAutoNum type="arabicParenR"/>
            </a:pPr>
            <a:endParaRPr lang="fr-FR" sz="1100" dirty="0"/>
          </a:p>
          <a:p>
            <a:pPr marL="342900" indent="-342900" fontAlgn="base">
              <a:buFont typeface="+mj-lt"/>
              <a:buAutoNum type="arabicParenR"/>
            </a:pPr>
            <a:r>
              <a:rPr lang="fr-FR" sz="1600" dirty="0" smtClean="0"/>
              <a:t>l’hydrogène </a:t>
            </a:r>
            <a:r>
              <a:rPr lang="fr-FR" sz="1600" dirty="0"/>
              <a:t>donne de nouvelles opportunités pour l’</a:t>
            </a:r>
            <a:r>
              <a:rPr lang="fr-FR" sz="1600" b="1" dirty="0"/>
              <a:t>autoconsommation d’énergies locales</a:t>
            </a:r>
            <a:r>
              <a:rPr lang="fr-FR" sz="1600" dirty="0"/>
              <a:t> à l’échelle d’un bâtiment, d’un îlot, d’un village, tout particulièrement pour les zones non interconnectées au réseau électrique </a:t>
            </a:r>
            <a:r>
              <a:rPr lang="fr-FR" sz="1600" dirty="0" smtClean="0"/>
              <a:t>;</a:t>
            </a:r>
          </a:p>
          <a:p>
            <a:pPr marL="342900" indent="-342900" fontAlgn="base">
              <a:buFont typeface="+mj-lt"/>
              <a:buAutoNum type="arabicParenR"/>
            </a:pPr>
            <a:endParaRPr lang="fr-FR" sz="1100" dirty="0"/>
          </a:p>
          <a:p>
            <a:pPr marL="342900" indent="-342900" fontAlgn="base">
              <a:buFont typeface="+mj-lt"/>
              <a:buAutoNum type="arabicParenR"/>
            </a:pPr>
            <a:r>
              <a:rPr lang="fr-FR" sz="1600" dirty="0" smtClean="0"/>
              <a:t>le </a:t>
            </a:r>
            <a:r>
              <a:rPr lang="fr-FR" sz="1600" dirty="0"/>
              <a:t>développement des </a:t>
            </a:r>
            <a:r>
              <a:rPr lang="fr-FR" sz="1600" b="1" dirty="0"/>
              <a:t>véhicules électriques hydrogène</a:t>
            </a:r>
            <a:r>
              <a:rPr lang="fr-FR" sz="1600" dirty="0"/>
              <a:t> vient diversifier l’offre d’électromobilité, répondant à des besoins dans le domaine de la mobilité professionnelle </a:t>
            </a:r>
            <a:r>
              <a:rPr lang="fr-FR" sz="1600" dirty="0" smtClean="0"/>
              <a:t>;</a:t>
            </a:r>
          </a:p>
          <a:p>
            <a:pPr marL="342900" indent="-342900" fontAlgn="base">
              <a:buFont typeface="+mj-lt"/>
              <a:buAutoNum type="arabicParenR"/>
            </a:pPr>
            <a:endParaRPr lang="fr-FR" sz="1100" dirty="0"/>
          </a:p>
          <a:p>
            <a:pPr marL="342900" indent="-342900" fontAlgn="base">
              <a:buFont typeface="+mj-lt"/>
              <a:buAutoNum type="arabicParenR"/>
            </a:pPr>
            <a:r>
              <a:rPr lang="fr-FR" sz="1600" dirty="0" smtClean="0"/>
              <a:t>les</a:t>
            </a:r>
            <a:r>
              <a:rPr lang="fr-FR" sz="1600" dirty="0"/>
              <a:t> </a:t>
            </a:r>
            <a:r>
              <a:rPr lang="fr-FR" sz="1600" b="1" dirty="0"/>
              <a:t>nouvelles technologies</a:t>
            </a:r>
            <a:r>
              <a:rPr lang="fr-FR" sz="1600" dirty="0"/>
              <a:t> permettent de réduire les impacts liés à l’emploi actuel d’hydrogène d’origine fossile dans l’industrie.</a:t>
            </a:r>
            <a:endParaRPr lang="fr-FR" sz="1600" b="0" i="0" dirty="0">
              <a:effectLst/>
            </a:endParaRPr>
          </a:p>
        </p:txBody>
      </p:sp>
      <p:sp>
        <p:nvSpPr>
          <p:cNvPr id="3" name="ZoneTexte 2"/>
          <p:cNvSpPr txBox="1"/>
          <p:nvPr/>
        </p:nvSpPr>
        <p:spPr>
          <a:xfrm>
            <a:off x="3203848" y="476672"/>
            <a:ext cx="7992888" cy="523220"/>
          </a:xfrm>
          <a:prstGeom prst="rect">
            <a:avLst/>
          </a:prstGeom>
          <a:noFill/>
        </p:spPr>
        <p:txBody>
          <a:bodyPr wrap="square" rtlCol="0">
            <a:spAutoFit/>
          </a:bodyPr>
          <a:lstStyle/>
          <a:p>
            <a:r>
              <a:rPr lang="fr-FR" sz="2800" b="1" dirty="0" smtClean="0">
                <a:solidFill>
                  <a:srgbClr val="C00000"/>
                </a:solidFill>
              </a:rPr>
              <a:t>Enjeux pour la transition énergétique </a:t>
            </a:r>
            <a:endParaRPr lang="fr-FR" sz="2800" b="1" dirty="0">
              <a:solidFill>
                <a:srgbClr val="C00000"/>
              </a:solidFill>
            </a:endParaRPr>
          </a:p>
        </p:txBody>
      </p:sp>
      <p:pic>
        <p:nvPicPr>
          <p:cNvPr id="4" name="Picture 2" descr="icône de vecteur d'hydrogène avec des flèches 2929148 - Telecharger  Vectoriel Gratuit, Clipart Graphique, Vecteur Dessins et Pictogramme Gratuit"/>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1856" t="23015" r="21830" b="21443"/>
          <a:stretch/>
        </p:blipFill>
        <p:spPr bwMode="auto">
          <a:xfrm>
            <a:off x="2267744" y="365266"/>
            <a:ext cx="756393" cy="74603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4932040" y="5445224"/>
            <a:ext cx="4032448" cy="1169551"/>
          </a:xfrm>
          <a:prstGeom prst="rect">
            <a:avLst/>
          </a:prstGeom>
          <a:ln w="19050">
            <a:solidFill>
              <a:srgbClr val="00B050"/>
            </a:solidFill>
          </a:ln>
        </p:spPr>
        <p:txBody>
          <a:bodyPr wrap="square">
            <a:spAutoFit/>
          </a:bodyPr>
          <a:lstStyle/>
          <a:p>
            <a:r>
              <a:rPr lang="fr-FR" sz="1400" dirty="0" smtClean="0">
                <a:solidFill>
                  <a:srgbClr val="00B050"/>
                </a:solidFill>
              </a:rPr>
              <a:t>L’hydrogène </a:t>
            </a:r>
            <a:r>
              <a:rPr lang="fr-FR" sz="1400" dirty="0">
                <a:solidFill>
                  <a:srgbClr val="00B050"/>
                </a:solidFill>
              </a:rPr>
              <a:t>n’est pas une énergie. C’est un vecteur énergétique, c’est-à-dire qu’il transporte de l’énergie qui peut être utilisée à posteriori. C’est une des réponses aux contraintes de stockage de l’énergie et à l’intermittence de la production renouvelable</a:t>
            </a:r>
          </a:p>
        </p:txBody>
      </p:sp>
    </p:spTree>
    <p:extLst>
      <p:ext uri="{BB962C8B-B14F-4D97-AF65-F5344CB8AC3E}">
        <p14:creationId xmlns:p14="http://schemas.microsoft.com/office/powerpoint/2010/main" val="123097657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164" y="1628800"/>
            <a:ext cx="8784976" cy="5016758"/>
          </a:xfrm>
          <a:prstGeom prst="rect">
            <a:avLst/>
          </a:prstGeom>
        </p:spPr>
        <p:txBody>
          <a:bodyPr wrap="square">
            <a:spAutoFit/>
          </a:bodyPr>
          <a:lstStyle/>
          <a:p>
            <a:pPr marL="285750" indent="-285750">
              <a:buFont typeface="Courier New" panose="02070309020205020404" pitchFamily="49" charset="0"/>
              <a:buChar char="o"/>
            </a:pPr>
            <a:r>
              <a:rPr lang="fr-FR" sz="1600" dirty="0">
                <a:solidFill>
                  <a:srgbClr val="212529"/>
                </a:solidFill>
              </a:rPr>
              <a:t>Oui, </a:t>
            </a:r>
            <a:r>
              <a:rPr lang="fr-FR" sz="1600" dirty="0" smtClean="0">
                <a:solidFill>
                  <a:srgbClr val="212529"/>
                </a:solidFill>
              </a:rPr>
              <a:t>il est dangereux </a:t>
            </a:r>
            <a:r>
              <a:rPr lang="fr-FR" sz="1600" dirty="0">
                <a:solidFill>
                  <a:srgbClr val="212529"/>
                </a:solidFill>
              </a:rPr>
              <a:t>comme tous les gaz combustibles, mais pas plus pas </a:t>
            </a:r>
            <a:r>
              <a:rPr lang="fr-FR" sz="1600" dirty="0" smtClean="0">
                <a:solidFill>
                  <a:srgbClr val="212529"/>
                </a:solidFill>
              </a:rPr>
              <a:t>moins, pour </a:t>
            </a:r>
            <a:r>
              <a:rPr lang="fr-FR" sz="1600" dirty="0">
                <a:solidFill>
                  <a:srgbClr val="212529"/>
                </a:solidFill>
              </a:rPr>
              <a:t>qu'un gaz combustible explose, il faut qu'il soit confiné, avec la bonne proportion combustible/comburant (hydrogène/oxygène) et bien sur il faut l'étincelle qui met le feu.</a:t>
            </a:r>
            <a:br>
              <a:rPr lang="fr-FR" sz="1600" dirty="0">
                <a:solidFill>
                  <a:srgbClr val="212529"/>
                </a:solidFill>
              </a:rPr>
            </a:br>
            <a:endParaRPr lang="fr-FR" sz="1600" dirty="0"/>
          </a:p>
          <a:p>
            <a:pPr marL="285750" indent="-285750">
              <a:buFont typeface="Courier New" panose="02070309020205020404" pitchFamily="49" charset="0"/>
              <a:buChar char="o"/>
            </a:pPr>
            <a:r>
              <a:rPr lang="fr-FR" sz="1600" dirty="0" smtClean="0"/>
              <a:t>Sous </a:t>
            </a:r>
            <a:r>
              <a:rPr lang="fr-FR" sz="1600" dirty="0"/>
              <a:t>sa forme gazeuse, </a:t>
            </a:r>
            <a:r>
              <a:rPr lang="fr-FR" sz="1600" dirty="0" smtClean="0"/>
              <a:t>l’hydrogène </a:t>
            </a:r>
            <a:r>
              <a:rPr lang="fr-FR" sz="1600" dirty="0"/>
              <a:t>est très </a:t>
            </a:r>
            <a:r>
              <a:rPr lang="fr-FR" sz="1600" dirty="0" smtClean="0"/>
              <a:t>léger donc très volatile. </a:t>
            </a:r>
            <a:r>
              <a:rPr lang="fr-FR" sz="1600" dirty="0"/>
              <a:t>C'est le seul gaz assez léger pour atteindre les hautes couches de l'atmosphère et </a:t>
            </a:r>
            <a:r>
              <a:rPr lang="fr-FR" sz="1600" dirty="0" smtClean="0"/>
              <a:t>s'échapper. </a:t>
            </a:r>
          </a:p>
          <a:p>
            <a:pPr marL="285750" indent="-285750">
              <a:buFont typeface="Courier New" panose="02070309020205020404" pitchFamily="49" charset="0"/>
              <a:buChar char="o"/>
            </a:pPr>
            <a:endParaRPr lang="fr-FR" sz="1600" dirty="0"/>
          </a:p>
          <a:p>
            <a:pPr marL="285750" indent="-285750">
              <a:buFont typeface="Courier New" panose="02070309020205020404" pitchFamily="49" charset="0"/>
              <a:buChar char="o"/>
            </a:pPr>
            <a:r>
              <a:rPr lang="fr-FR" sz="1600" dirty="0"/>
              <a:t>L'hydrogène est inodore, incolore et </a:t>
            </a:r>
            <a:r>
              <a:rPr lang="fr-FR" sz="1600" dirty="0" smtClean="0"/>
              <a:t>insipide. L'hydrogène</a:t>
            </a:r>
            <a:r>
              <a:rPr lang="fr-FR" sz="1600" dirty="0"/>
              <a:t> n'est pas toxique, mais dans les environnements intérieurs comme les salles de stockage des batteries, l'hydrogène peut s'accumuler et provoquer une asphyxie en remplaçant l'oxygène.</a:t>
            </a:r>
          </a:p>
          <a:p>
            <a:pPr marL="285750" indent="-285750">
              <a:buFont typeface="Courier New" panose="02070309020205020404" pitchFamily="49" charset="0"/>
              <a:buChar char="o"/>
            </a:pPr>
            <a:endParaRPr lang="fr-FR" sz="1600" b="1" dirty="0" smtClean="0"/>
          </a:p>
          <a:p>
            <a:pPr marL="285750" indent="-285750">
              <a:buFont typeface="Courier New" panose="02070309020205020404" pitchFamily="49" charset="0"/>
              <a:buChar char="o"/>
            </a:pPr>
            <a:r>
              <a:rPr lang="fr-FR" sz="1600" dirty="0"/>
              <a:t>La plage d’explosibilité de l’hydrogène se situe entre 4 % et 75 % en volume d’hydrogène dans l’air, dans les conditions normales de pression et de température.</a:t>
            </a:r>
          </a:p>
          <a:p>
            <a:endParaRPr lang="fr-FR" sz="1600" dirty="0"/>
          </a:p>
          <a:p>
            <a:pPr marL="285750" indent="-285750">
              <a:buFont typeface="Courier New" panose="02070309020205020404" pitchFamily="49" charset="0"/>
              <a:buChar char="o"/>
            </a:pPr>
            <a:r>
              <a:rPr lang="fr-FR" sz="1600" dirty="0"/>
              <a:t>Pour que l’hydrogène puisse prendre feu, il faut réunir 3 conditions simultanément : la présence d’un combustible, d’un comburant (oxygène) et d’une énergie d'activation en </a:t>
            </a:r>
            <a:r>
              <a:rPr lang="fr-FR" sz="1600" dirty="0" smtClean="0"/>
              <a:t>quantité suffisante </a:t>
            </a:r>
            <a:r>
              <a:rPr lang="fr-FR" sz="1600" dirty="0"/>
              <a:t>(une étincelle par exemple). Pour que l’hydrogène puisse exploser, il faut réunir  les 3 conditions liées au feu (la présence d’un combustible, d’un comburant et d’une source d’inflammation) mais également une concentration de l’hydrogène rendant possible une explosion</a:t>
            </a:r>
            <a:r>
              <a:rPr lang="fr-FR" sz="1600" dirty="0" smtClean="0"/>
              <a:t>.</a:t>
            </a:r>
            <a:endParaRPr lang="fr-FR" sz="1600" dirty="0"/>
          </a:p>
          <a:p>
            <a:endParaRPr lang="fr-FR" sz="1600" dirty="0" smtClean="0"/>
          </a:p>
        </p:txBody>
      </p:sp>
      <p:sp>
        <p:nvSpPr>
          <p:cNvPr id="3" name="ZoneTexte 2"/>
          <p:cNvSpPr txBox="1"/>
          <p:nvPr/>
        </p:nvSpPr>
        <p:spPr>
          <a:xfrm>
            <a:off x="3528193" y="406097"/>
            <a:ext cx="7344816" cy="584775"/>
          </a:xfrm>
          <a:prstGeom prst="rect">
            <a:avLst/>
          </a:prstGeom>
          <a:noFill/>
        </p:spPr>
        <p:txBody>
          <a:bodyPr wrap="square" rtlCol="0">
            <a:spAutoFit/>
          </a:bodyPr>
          <a:lstStyle/>
          <a:p>
            <a:r>
              <a:rPr lang="fr-FR" sz="3200" b="1" dirty="0" smtClean="0">
                <a:solidFill>
                  <a:srgbClr val="C00000"/>
                </a:solidFill>
              </a:rPr>
              <a:t>L’ hydrogène est-il dangereux ? </a:t>
            </a:r>
            <a:endParaRPr lang="fr-FR" sz="3200" b="1" dirty="0">
              <a:solidFill>
                <a:srgbClr val="C00000"/>
              </a:solidFill>
            </a:endParaRPr>
          </a:p>
        </p:txBody>
      </p:sp>
      <p:pic>
        <p:nvPicPr>
          <p:cNvPr id="4" name="Picture 2" descr="icône de vecteur d'hydrogène avec des flèches 2929148 - Telecharger  Vectoriel Gratuit, Clipart Graphique, Vecteur Dessins et Pictogramme Gratuit"/>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1856" t="23015" r="21830" b="21443"/>
          <a:stretch/>
        </p:blipFill>
        <p:spPr bwMode="auto">
          <a:xfrm>
            <a:off x="2771800" y="406097"/>
            <a:ext cx="756393" cy="7460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420144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5536" y="2132856"/>
            <a:ext cx="7632848" cy="3293209"/>
          </a:xfrm>
          <a:prstGeom prst="rect">
            <a:avLst/>
          </a:prstGeom>
        </p:spPr>
        <p:txBody>
          <a:bodyPr wrap="square">
            <a:spAutoFit/>
          </a:bodyPr>
          <a:lstStyle/>
          <a:p>
            <a:r>
              <a:rPr lang="fr-FR" sz="1600" dirty="0" smtClean="0">
                <a:latin typeface="+mj-lt"/>
              </a:rPr>
              <a:t>Grâce </a:t>
            </a:r>
            <a:r>
              <a:rPr lang="fr-FR" sz="1600" dirty="0">
                <a:latin typeface="+mj-lt"/>
              </a:rPr>
              <a:t>aux avancées scientifiques et techniques de ces dernières années, la filière hydrogène se développe. La marge d’innovation reste néanmoins importante et de nombreux travaux de recherche sont engagés pour lever les verrous suivants </a:t>
            </a:r>
            <a:r>
              <a:rPr lang="fr-FR" sz="1600" dirty="0" smtClean="0">
                <a:latin typeface="+mj-lt"/>
              </a:rPr>
              <a:t>:</a:t>
            </a:r>
          </a:p>
          <a:p>
            <a:endParaRPr lang="fr-FR" sz="1600" dirty="0">
              <a:latin typeface="+mj-lt"/>
            </a:endParaRPr>
          </a:p>
          <a:p>
            <a:pPr marL="285750" indent="-285750">
              <a:buFont typeface="Wingdings" panose="05000000000000000000" pitchFamily="2" charset="2"/>
              <a:buChar char="§"/>
            </a:pPr>
            <a:r>
              <a:rPr lang="fr-FR" sz="1600" dirty="0">
                <a:latin typeface="+mj-lt"/>
              </a:rPr>
              <a:t>La production d’hydrogène nécessite beaucoup d’énergie, notamment pour l’électrolyse qui permet la production d’hydrogène </a:t>
            </a:r>
            <a:r>
              <a:rPr lang="fr-FR" sz="1600" dirty="0" err="1">
                <a:latin typeface="+mj-lt"/>
              </a:rPr>
              <a:t>décarboné</a:t>
            </a:r>
            <a:endParaRPr lang="fr-FR" sz="1600" dirty="0">
              <a:latin typeface="+mj-lt"/>
            </a:endParaRPr>
          </a:p>
          <a:p>
            <a:pPr marL="342900" indent="-342900">
              <a:buFont typeface="Wingdings" panose="05000000000000000000" pitchFamily="2" charset="2"/>
              <a:buChar char="§"/>
            </a:pPr>
            <a:r>
              <a:rPr lang="fr-FR" sz="1600" dirty="0">
                <a:latin typeface="+mj-lt"/>
              </a:rPr>
              <a:t>Son stockage en grande quantité est difficile du fait de sa faible densité et nécessite une grande quantité d’énergie pour sa compression (bouteilles de gaz haute pression), sa liquéfaction ou pour son stockage de manière solide (hydrures métalliques)</a:t>
            </a:r>
          </a:p>
          <a:p>
            <a:pPr marL="285750" indent="-285750">
              <a:buFont typeface="Arial" panose="020B0604020202020204" pitchFamily="34" charset="0"/>
              <a:buChar char="•"/>
            </a:pPr>
            <a:r>
              <a:rPr lang="fr-FR" sz="1600" dirty="0">
                <a:latin typeface="+mj-lt"/>
              </a:rPr>
              <a:t>Le coût du procédé de production </a:t>
            </a:r>
            <a:r>
              <a:rPr lang="fr-FR" sz="1600" dirty="0" err="1">
                <a:latin typeface="+mj-lt"/>
              </a:rPr>
              <a:t>décarboné</a:t>
            </a:r>
            <a:r>
              <a:rPr lang="fr-FR" sz="1600" dirty="0">
                <a:latin typeface="+mj-lt"/>
              </a:rPr>
              <a:t> est très élevé, et son utilisation par le grand public nécessite la mise en œuvre d’importants investissements</a:t>
            </a:r>
          </a:p>
          <a:p>
            <a:pPr marL="285750" indent="-285750">
              <a:buFont typeface="Arial" panose="020B0604020202020204" pitchFamily="34" charset="0"/>
              <a:buChar char="•"/>
            </a:pPr>
            <a:r>
              <a:rPr lang="fr-FR" sz="1600" dirty="0">
                <a:latin typeface="+mj-lt"/>
              </a:rPr>
              <a:t>L’hydrogène est un gaz inflammable est nécessite des précautions lors de son stockage et de son utilisation</a:t>
            </a:r>
            <a:endParaRPr lang="fr-FR" sz="1600" b="0" i="0" dirty="0">
              <a:effectLst/>
              <a:latin typeface="+mj-lt"/>
            </a:endParaRPr>
          </a:p>
        </p:txBody>
      </p:sp>
      <p:sp>
        <p:nvSpPr>
          <p:cNvPr id="3" name="ZoneTexte 2"/>
          <p:cNvSpPr txBox="1"/>
          <p:nvPr/>
        </p:nvSpPr>
        <p:spPr>
          <a:xfrm>
            <a:off x="3131840" y="404664"/>
            <a:ext cx="7344816" cy="584775"/>
          </a:xfrm>
          <a:prstGeom prst="rect">
            <a:avLst/>
          </a:prstGeom>
          <a:noFill/>
        </p:spPr>
        <p:txBody>
          <a:bodyPr wrap="square" rtlCol="0">
            <a:spAutoFit/>
          </a:bodyPr>
          <a:lstStyle/>
          <a:p>
            <a:r>
              <a:rPr lang="fr-FR" sz="3200" b="1" dirty="0" smtClean="0">
                <a:solidFill>
                  <a:srgbClr val="C00000"/>
                </a:solidFill>
              </a:rPr>
              <a:t>L’ hydrogène filière d’innovation </a:t>
            </a:r>
            <a:endParaRPr lang="fr-FR" sz="3200" b="1" dirty="0">
              <a:solidFill>
                <a:srgbClr val="C00000"/>
              </a:solidFill>
            </a:endParaRPr>
          </a:p>
        </p:txBody>
      </p:sp>
      <p:pic>
        <p:nvPicPr>
          <p:cNvPr id="4" name="Picture 2" descr="icône de vecteur d'hydrogène avec des flèches 2929148 - Telecharger  Vectoriel Gratuit, Clipart Graphique, Vecteur Dessins et Pictogramme Gratuit"/>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1856" t="23015" r="21830" b="21443"/>
          <a:stretch/>
        </p:blipFill>
        <p:spPr bwMode="auto">
          <a:xfrm>
            <a:off x="2339752" y="324035"/>
            <a:ext cx="756393" cy="7460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17567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7092280" y="404664"/>
            <a:ext cx="7344816" cy="584775"/>
          </a:xfrm>
          <a:prstGeom prst="rect">
            <a:avLst/>
          </a:prstGeom>
          <a:noFill/>
        </p:spPr>
        <p:txBody>
          <a:bodyPr wrap="square" rtlCol="0">
            <a:spAutoFit/>
          </a:bodyPr>
          <a:lstStyle/>
          <a:p>
            <a:r>
              <a:rPr lang="fr-FR" sz="3200" b="1" dirty="0" smtClean="0">
                <a:solidFill>
                  <a:srgbClr val="C00000"/>
                </a:solidFill>
              </a:rPr>
              <a:t>Sources </a:t>
            </a:r>
            <a:endParaRPr lang="fr-FR" sz="3200" b="1" dirty="0">
              <a:solidFill>
                <a:srgbClr val="C00000"/>
              </a:solidFill>
            </a:endParaRPr>
          </a:p>
        </p:txBody>
      </p:sp>
      <p:sp>
        <p:nvSpPr>
          <p:cNvPr id="4" name="Rectangle 3"/>
          <p:cNvSpPr/>
          <p:nvPr/>
        </p:nvSpPr>
        <p:spPr>
          <a:xfrm>
            <a:off x="323528" y="1916832"/>
            <a:ext cx="8568952" cy="3416320"/>
          </a:xfrm>
          <a:prstGeom prst="rect">
            <a:avLst/>
          </a:prstGeom>
        </p:spPr>
        <p:txBody>
          <a:bodyPr wrap="square">
            <a:spAutoFit/>
          </a:bodyPr>
          <a:lstStyle/>
          <a:p>
            <a:pPr marL="285750" indent="-285750">
              <a:buFont typeface="Arial" panose="020B0604020202020204" pitchFamily="34" charset="0"/>
              <a:buChar char="•"/>
            </a:pPr>
            <a:r>
              <a:rPr lang="fr-FR" dirty="0">
                <a:hlinkClick r:id="rId2"/>
              </a:rPr>
              <a:t>Espace Presse - Un rendement de 90 % est atteint sur un système d’électrolyse du </a:t>
            </a:r>
            <a:r>
              <a:rPr lang="fr-FR" dirty="0" smtClean="0">
                <a:hlinkClick r:id="rId2"/>
              </a:rPr>
              <a:t>CEA</a:t>
            </a:r>
            <a:endParaRPr lang="fr-FR" dirty="0"/>
          </a:p>
          <a:p>
            <a:pPr marL="285750" indent="-285750">
              <a:buFont typeface="Arial" panose="020B0604020202020204" pitchFamily="34" charset="0"/>
              <a:buChar char="•"/>
            </a:pPr>
            <a:r>
              <a:rPr lang="fr-FR" dirty="0" smtClean="0">
                <a:hlinkClick r:id="rId3"/>
              </a:rPr>
              <a:t>H2Bordeaux </a:t>
            </a:r>
            <a:r>
              <a:rPr lang="fr-FR" dirty="0">
                <a:hlinkClick r:id="rId3"/>
              </a:rPr>
              <a:t>: </a:t>
            </a:r>
            <a:r>
              <a:rPr lang="fr-FR" dirty="0" smtClean="0">
                <a:hlinkClick r:id="rId3"/>
              </a:rPr>
              <a:t>FAQ</a:t>
            </a:r>
            <a:endParaRPr lang="fr-FR" dirty="0" smtClean="0"/>
          </a:p>
          <a:p>
            <a:pPr marL="285750" indent="-285750">
              <a:buFont typeface="Arial" panose="020B0604020202020204" pitchFamily="34" charset="0"/>
              <a:buChar char="•"/>
            </a:pPr>
            <a:r>
              <a:rPr lang="fr-FR" dirty="0">
                <a:hlinkClick r:id="rId4"/>
              </a:rPr>
              <a:t>Agir pour accélérer le développement de l'hydrogène – France Hydrogène - France Hydrogène (france-hydrogene.org</a:t>
            </a:r>
            <a:r>
              <a:rPr lang="fr-FR" dirty="0" smtClean="0">
                <a:hlinkClick r:id="rId4"/>
              </a:rPr>
              <a:t>)</a:t>
            </a:r>
            <a:endParaRPr lang="fr-FR" dirty="0" smtClean="0"/>
          </a:p>
          <a:p>
            <a:pPr marL="285750" indent="-285750">
              <a:buFont typeface="Arial" panose="020B0604020202020204" pitchFamily="34" charset="0"/>
              <a:buChar char="•"/>
            </a:pPr>
            <a:r>
              <a:rPr lang="fr-FR" dirty="0">
                <a:hlinkClick r:id="rId5"/>
              </a:rPr>
              <a:t>FAQ | </a:t>
            </a:r>
            <a:r>
              <a:rPr lang="fr-FR" dirty="0" smtClean="0">
                <a:hlinkClick r:id="rId5"/>
              </a:rPr>
              <a:t>Hympulsion</a:t>
            </a:r>
            <a:endParaRPr lang="fr-FR" dirty="0" smtClean="0"/>
          </a:p>
          <a:p>
            <a:pPr marL="285750" indent="-285750">
              <a:buFont typeface="Arial" panose="020B0604020202020204" pitchFamily="34" charset="0"/>
              <a:buChar char="•"/>
            </a:pPr>
            <a:r>
              <a:rPr lang="fr-FR" dirty="0">
                <a:hlinkClick r:id="rId6"/>
              </a:rPr>
              <a:t>Hydrogène - </a:t>
            </a:r>
            <a:r>
              <a:rPr lang="fr-FR" dirty="0" smtClean="0">
                <a:hlinkClick r:id="rId6"/>
              </a:rPr>
              <a:t>H2SYS</a:t>
            </a:r>
            <a:endParaRPr lang="fr-FR" dirty="0" smtClean="0"/>
          </a:p>
          <a:p>
            <a:pPr marL="285750" indent="-285750">
              <a:buFont typeface="Arial" panose="020B0604020202020204" pitchFamily="34" charset="0"/>
              <a:buChar char="•"/>
            </a:pPr>
            <a:r>
              <a:rPr lang="fr-FR" dirty="0">
                <a:hlinkClick r:id="rId7"/>
              </a:rPr>
              <a:t>Tout savoir sur l'hydrogène | IFPEN (ifpenergiesnouvelles.fr)</a:t>
            </a:r>
            <a:endParaRPr lang="fr-FR" dirty="0" smtClean="0"/>
          </a:p>
          <a:p>
            <a:pPr marL="285750" indent="-285750">
              <a:buFont typeface="Arial" panose="020B0604020202020204" pitchFamily="34" charset="0"/>
              <a:buChar char="•"/>
            </a:pPr>
            <a:r>
              <a:rPr lang="fr-FR" dirty="0">
                <a:hlinkClick r:id="rId8"/>
              </a:rPr>
              <a:t>Pile à combustible : fonctionnement, avantages et inconvénients (h2-mobile.fr</a:t>
            </a:r>
            <a:r>
              <a:rPr lang="fr-FR" dirty="0" smtClean="0">
                <a:hlinkClick r:id="rId8"/>
              </a:rPr>
              <a:t>)</a:t>
            </a:r>
            <a:endParaRPr lang="fr-FR" dirty="0" smtClean="0"/>
          </a:p>
          <a:p>
            <a:pPr marL="285750" indent="-285750">
              <a:buFont typeface="Arial" panose="020B0604020202020204" pitchFamily="34" charset="0"/>
              <a:buChar char="•"/>
            </a:pPr>
            <a:r>
              <a:rPr lang="fr-FR" dirty="0">
                <a:hlinkClick r:id="rId9"/>
              </a:rPr>
              <a:t>WEBINAR 1 - Dans quelle mesure l'hydrogène peut il participer à la transition énergétique ? </a:t>
            </a:r>
            <a:r>
              <a:rPr lang="fr-FR" dirty="0" smtClean="0">
                <a:hlinkClick r:id="rId9"/>
              </a:rPr>
              <a:t>– YouTube</a:t>
            </a:r>
            <a:endParaRPr lang="fr-FR" dirty="0" smtClean="0"/>
          </a:p>
          <a:p>
            <a:pPr marL="285750" indent="-285750">
              <a:buFont typeface="Arial" panose="020B0604020202020204" pitchFamily="34" charset="0"/>
              <a:buChar char="•"/>
            </a:pPr>
            <a:endParaRPr lang="fr-FR" dirty="0" smtClean="0"/>
          </a:p>
          <a:p>
            <a:pPr marL="285750" indent="-285750">
              <a:buFont typeface="Arial" panose="020B0604020202020204" pitchFamily="34" charset="0"/>
              <a:buChar char="•"/>
            </a:pPr>
            <a:endParaRPr lang="fr-FR" dirty="0"/>
          </a:p>
        </p:txBody>
      </p:sp>
      <p:pic>
        <p:nvPicPr>
          <p:cNvPr id="5" name="Picture 2" descr="icône de vecteur d'hydrogène avec des flèches 2929148 - Telecharger  Vectoriel Gratuit, Clipart Graphique, Vecteur Dessins et Pictogramme Gratuit"/>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1856" t="23015" r="21830" b="21443"/>
          <a:stretch/>
        </p:blipFill>
        <p:spPr bwMode="auto">
          <a:xfrm>
            <a:off x="6228184" y="324035"/>
            <a:ext cx="756393" cy="7460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77634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2"/>
          <a:srcRect l="-388" t="33599" r="51963" b="13202"/>
          <a:stretch/>
        </p:blipFill>
        <p:spPr>
          <a:xfrm>
            <a:off x="971600" y="1844824"/>
            <a:ext cx="7092280" cy="4382725"/>
          </a:xfrm>
          <a:prstGeom prst="rect">
            <a:avLst/>
          </a:prstGeom>
        </p:spPr>
      </p:pic>
    </p:spTree>
    <p:extLst>
      <p:ext uri="{BB962C8B-B14F-4D97-AF65-F5344CB8AC3E}">
        <p14:creationId xmlns:p14="http://schemas.microsoft.com/office/powerpoint/2010/main" val="6825114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3"/>
          <a:srcRect t="28999" r="39763" b="9401"/>
          <a:stretch/>
        </p:blipFill>
        <p:spPr>
          <a:xfrm>
            <a:off x="467544" y="1628800"/>
            <a:ext cx="8172400" cy="4700899"/>
          </a:xfrm>
          <a:prstGeom prst="rect">
            <a:avLst/>
          </a:prstGeom>
        </p:spPr>
      </p:pic>
    </p:spTree>
    <p:extLst>
      <p:ext uri="{BB962C8B-B14F-4D97-AF65-F5344CB8AC3E}">
        <p14:creationId xmlns:p14="http://schemas.microsoft.com/office/powerpoint/2010/main" val="14822374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3"/>
          <a:srcRect l="1963" t="27600" r="39763" b="9401"/>
          <a:stretch/>
        </p:blipFill>
        <p:spPr>
          <a:xfrm>
            <a:off x="539552" y="1700808"/>
            <a:ext cx="7992888" cy="4860540"/>
          </a:xfrm>
          <a:prstGeom prst="rect">
            <a:avLst/>
          </a:prstGeom>
        </p:spPr>
      </p:pic>
    </p:spTree>
    <p:extLst>
      <p:ext uri="{BB962C8B-B14F-4D97-AF65-F5344CB8AC3E}">
        <p14:creationId xmlns:p14="http://schemas.microsoft.com/office/powerpoint/2010/main" val="14769034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3"/>
          <a:srcRect l="1564" t="29000" r="39374" b="9401"/>
          <a:stretch/>
        </p:blipFill>
        <p:spPr>
          <a:xfrm>
            <a:off x="827584" y="1700808"/>
            <a:ext cx="7487195" cy="4392488"/>
          </a:xfrm>
          <a:prstGeom prst="rect">
            <a:avLst/>
          </a:prstGeom>
        </p:spPr>
      </p:pic>
    </p:spTree>
    <p:extLst>
      <p:ext uri="{BB962C8B-B14F-4D97-AF65-F5344CB8AC3E}">
        <p14:creationId xmlns:p14="http://schemas.microsoft.com/office/powerpoint/2010/main" val="27168212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7504" y="1988840"/>
            <a:ext cx="8712968" cy="4247317"/>
          </a:xfrm>
          <a:prstGeom prst="rect">
            <a:avLst/>
          </a:prstGeom>
        </p:spPr>
        <p:txBody>
          <a:bodyPr wrap="square">
            <a:spAutoFit/>
          </a:bodyPr>
          <a:lstStyle/>
          <a:p>
            <a:pPr marL="285750" indent="-285750">
              <a:buFont typeface="Courier New" panose="02070309020205020404" pitchFamily="49" charset="0"/>
              <a:buChar char="o"/>
            </a:pPr>
            <a:r>
              <a:rPr lang="fr-FR" b="1" dirty="0" smtClean="0"/>
              <a:t>L’hydrogène renouvelable (</a:t>
            </a:r>
            <a:r>
              <a:rPr lang="fr-FR" b="1" dirty="0" smtClean="0">
                <a:solidFill>
                  <a:srgbClr val="00B050"/>
                </a:solidFill>
              </a:rPr>
              <a:t>vert</a:t>
            </a:r>
            <a:r>
              <a:rPr lang="fr-FR" b="1" dirty="0" smtClean="0"/>
              <a:t>)</a:t>
            </a:r>
            <a:r>
              <a:rPr lang="fr-FR" dirty="0" smtClean="0"/>
              <a:t>, </a:t>
            </a:r>
            <a:r>
              <a:rPr lang="fr-FR" dirty="0"/>
              <a:t>produit à partir de sources d’énergies renouvelables et dont le procédé de production respecte un seuil d’émission d’équivalents de CO2 émis par kilogramme d’hydrogène produit. L</a:t>
            </a:r>
            <a:r>
              <a:rPr lang="fr-FR" dirty="0" smtClean="0"/>
              <a:t>’électrolyse </a:t>
            </a:r>
            <a:r>
              <a:rPr lang="fr-FR" dirty="0"/>
              <a:t>utilisant de l’électricité renouvelable (solaire, éolien, </a:t>
            </a:r>
            <a:r>
              <a:rPr lang="fr-FR" dirty="0" smtClean="0"/>
              <a:t>hydraulique); </a:t>
            </a:r>
          </a:p>
          <a:p>
            <a:endParaRPr lang="fr-FR" b="1" dirty="0"/>
          </a:p>
          <a:p>
            <a:pPr marL="285750" indent="-285750">
              <a:buFont typeface="Courier New" panose="02070309020205020404" pitchFamily="49" charset="0"/>
              <a:buChar char="o"/>
            </a:pPr>
            <a:r>
              <a:rPr lang="fr-FR" b="1" dirty="0" smtClean="0"/>
              <a:t>L’hydrogène bas-carbone</a:t>
            </a:r>
            <a:r>
              <a:rPr lang="fr-FR" dirty="0" smtClean="0"/>
              <a:t> (</a:t>
            </a:r>
            <a:r>
              <a:rPr lang="fr-FR" b="1" dirty="0" smtClean="0">
                <a:solidFill>
                  <a:srgbClr val="FFC000"/>
                </a:solidFill>
              </a:rPr>
              <a:t>jaune</a:t>
            </a:r>
            <a:r>
              <a:rPr lang="fr-FR" dirty="0" smtClean="0"/>
              <a:t>) </a:t>
            </a:r>
            <a:r>
              <a:rPr lang="fr-FR" dirty="0"/>
              <a:t>produit à partir de sources d’énergies non renouvelables et respectant le même seuil de kgCO2eq/kgH2. L’électrolyse alimentée par de l’électricité du mix électrique français </a:t>
            </a:r>
            <a:r>
              <a:rPr lang="fr-FR" dirty="0" smtClean="0"/>
              <a:t>par exemple;</a:t>
            </a:r>
          </a:p>
          <a:p>
            <a:endParaRPr lang="fr-FR" dirty="0" smtClean="0"/>
          </a:p>
          <a:p>
            <a:pPr marL="285750" indent="-285750">
              <a:buFont typeface="Courier New" panose="02070309020205020404" pitchFamily="49" charset="0"/>
              <a:buChar char="o"/>
            </a:pPr>
            <a:r>
              <a:rPr lang="fr-FR" b="1" dirty="0" smtClean="0"/>
              <a:t>L’hydrogène carboné (</a:t>
            </a:r>
            <a:r>
              <a:rPr lang="fr-FR" b="1" dirty="0" smtClean="0">
                <a:solidFill>
                  <a:srgbClr val="6F6F6E"/>
                </a:solidFill>
              </a:rPr>
              <a:t>gris</a:t>
            </a:r>
            <a:r>
              <a:rPr lang="fr-FR" b="1" dirty="0" smtClean="0"/>
              <a:t>)</a:t>
            </a:r>
            <a:r>
              <a:rPr lang="fr-FR" dirty="0" smtClean="0"/>
              <a:t>, </a:t>
            </a:r>
            <a:r>
              <a:rPr lang="fr-FR" dirty="0"/>
              <a:t>désigne un hydrogène ni renouvelable ni bas-carbone. Sont regroupées ici les productions par des énergies fossiles, telles que l’hydrogène produit par </a:t>
            </a:r>
            <a:r>
              <a:rPr lang="fr-FR" dirty="0" err="1"/>
              <a:t>vaporeformage</a:t>
            </a:r>
            <a:r>
              <a:rPr lang="fr-FR" dirty="0"/>
              <a:t> de gaz naturel (environ 11 kgCO2/kgH2), par gazéification du charbon (20 kgCO2/kgH2) ou encore par électrolyse alimentée par des mix électriques carbonés. </a:t>
            </a:r>
            <a:r>
              <a:rPr lang="fr-FR" dirty="0" smtClean="0"/>
              <a:t>(on dit qu’il est bleu si le CO2 émis lors de sa fabrication est capté, réutilisé ou stocké).</a:t>
            </a:r>
            <a:endParaRPr lang="fr-FR" b="0" i="0" dirty="0">
              <a:effectLst/>
            </a:endParaRPr>
          </a:p>
        </p:txBody>
      </p:sp>
      <p:sp>
        <p:nvSpPr>
          <p:cNvPr id="3" name="ZoneTexte 2"/>
          <p:cNvSpPr txBox="1"/>
          <p:nvPr/>
        </p:nvSpPr>
        <p:spPr>
          <a:xfrm>
            <a:off x="4031432" y="321131"/>
            <a:ext cx="5112568" cy="830997"/>
          </a:xfrm>
          <a:prstGeom prst="rect">
            <a:avLst/>
          </a:prstGeom>
          <a:noFill/>
        </p:spPr>
        <p:txBody>
          <a:bodyPr wrap="square" rtlCol="0">
            <a:spAutoFit/>
          </a:bodyPr>
          <a:lstStyle/>
          <a:p>
            <a:r>
              <a:rPr lang="fr-FR" sz="2400" b="1" dirty="0" smtClean="0">
                <a:solidFill>
                  <a:srgbClr val="C00000"/>
                </a:solidFill>
              </a:rPr>
              <a:t>Hydrogène vert, jaune, gris… C’est quoi la différence ?</a:t>
            </a:r>
            <a:endParaRPr lang="fr-FR" sz="2400" b="1" dirty="0">
              <a:solidFill>
                <a:srgbClr val="C00000"/>
              </a:solidFill>
            </a:endParaRPr>
          </a:p>
        </p:txBody>
      </p:sp>
      <p:pic>
        <p:nvPicPr>
          <p:cNvPr id="5" name="Picture 2" descr="icône de vecteur d'hydrogène avec des flèches 2929148 - Telecharger  Vectoriel Gratuit, Clipart Graphique, Vecteur Dessins et Pictogramme Gratuit"/>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1856" t="23015" r="21830" b="21443"/>
          <a:stretch/>
        </p:blipFill>
        <p:spPr bwMode="auto">
          <a:xfrm>
            <a:off x="3242564" y="363613"/>
            <a:ext cx="756393" cy="7460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00772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2"/>
          <a:srcRect l="4326" t="34601" r="57875" b="26200"/>
          <a:stretch/>
        </p:blipFill>
        <p:spPr>
          <a:xfrm>
            <a:off x="683568" y="1772816"/>
            <a:ext cx="7437398" cy="4338482"/>
          </a:xfrm>
          <a:prstGeom prst="rect">
            <a:avLst/>
          </a:prstGeom>
        </p:spPr>
      </p:pic>
    </p:spTree>
    <p:extLst>
      <p:ext uri="{BB962C8B-B14F-4D97-AF65-F5344CB8AC3E}">
        <p14:creationId xmlns:p14="http://schemas.microsoft.com/office/powerpoint/2010/main" val="18939729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2"/>
          <a:srcRect l="1176" t="27600" r="39763" b="9401"/>
          <a:stretch/>
        </p:blipFill>
        <p:spPr>
          <a:xfrm>
            <a:off x="611560" y="1628800"/>
            <a:ext cx="7848872" cy="4709323"/>
          </a:xfrm>
          <a:prstGeom prst="rect">
            <a:avLst/>
          </a:prstGeom>
        </p:spPr>
      </p:pic>
    </p:spTree>
    <p:extLst>
      <p:ext uri="{BB962C8B-B14F-4D97-AF65-F5344CB8AC3E}">
        <p14:creationId xmlns:p14="http://schemas.microsoft.com/office/powerpoint/2010/main" val="42874230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3"/>
          <a:srcRect l="1176" t="27600" r="39763" b="8001"/>
          <a:stretch/>
        </p:blipFill>
        <p:spPr>
          <a:xfrm>
            <a:off x="899592" y="1700808"/>
            <a:ext cx="7416824" cy="4548985"/>
          </a:xfrm>
          <a:prstGeom prst="rect">
            <a:avLst/>
          </a:prstGeom>
        </p:spPr>
      </p:pic>
    </p:spTree>
    <p:extLst>
      <p:ext uri="{BB962C8B-B14F-4D97-AF65-F5344CB8AC3E}">
        <p14:creationId xmlns:p14="http://schemas.microsoft.com/office/powerpoint/2010/main" val="7007771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2"/>
          <a:srcRect l="5113" t="34418" r="57875" b="25430"/>
          <a:stretch/>
        </p:blipFill>
        <p:spPr>
          <a:xfrm>
            <a:off x="683568" y="1628800"/>
            <a:ext cx="7344816" cy="4688181"/>
          </a:xfrm>
          <a:prstGeom prst="rect">
            <a:avLst/>
          </a:prstGeom>
        </p:spPr>
      </p:pic>
    </p:spTree>
    <p:extLst>
      <p:ext uri="{BB962C8B-B14F-4D97-AF65-F5344CB8AC3E}">
        <p14:creationId xmlns:p14="http://schemas.microsoft.com/office/powerpoint/2010/main" val="11032396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9512" y="1891711"/>
            <a:ext cx="8496944" cy="3847207"/>
          </a:xfrm>
          <a:prstGeom prst="rect">
            <a:avLst/>
          </a:prstGeom>
        </p:spPr>
        <p:txBody>
          <a:bodyPr wrap="square">
            <a:spAutoFit/>
          </a:bodyPr>
          <a:lstStyle/>
          <a:p>
            <a:r>
              <a:rPr lang="fr-FR" dirty="0"/>
              <a:t>​</a:t>
            </a:r>
            <a:r>
              <a:rPr lang="fr-FR" sz="1600" dirty="0"/>
              <a:t>Sur Terre, l’hydrogène n’existe pas dans la nature. Il est toujours combiné à d’autres éléments. Mais, on peut fabriquer de l’hydrogène pur, ou plus exactement du </a:t>
            </a:r>
            <a:r>
              <a:rPr lang="fr-FR" sz="1600" dirty="0" smtClean="0"/>
              <a:t>dihydrogène –H2, </a:t>
            </a:r>
            <a:r>
              <a:rPr lang="fr-FR" sz="1600" dirty="0"/>
              <a:t>grâce à plusieurs méthodes, dont </a:t>
            </a:r>
            <a:r>
              <a:rPr lang="fr-FR" sz="1600" b="1" dirty="0"/>
              <a:t>l'électrolyse de l'eau</a:t>
            </a:r>
            <a:r>
              <a:rPr lang="fr-FR" sz="1600" dirty="0"/>
              <a:t>. </a:t>
            </a:r>
            <a:endParaRPr lang="fr-FR" sz="1600" dirty="0" smtClean="0"/>
          </a:p>
          <a:p>
            <a:endParaRPr lang="fr-FR" sz="1600" dirty="0" smtClean="0"/>
          </a:p>
          <a:p>
            <a:r>
              <a:rPr lang="fr-FR" sz="1600" dirty="0" smtClean="0"/>
              <a:t>Un </a:t>
            </a:r>
            <a:r>
              <a:rPr lang="fr-FR" sz="1600" dirty="0"/>
              <a:t>électrolyseur permet de casser une molécule d'eau grâce à de l'électricité. Les réactions </a:t>
            </a:r>
            <a:r>
              <a:rPr lang="fr-FR" sz="1600" dirty="0" smtClean="0"/>
              <a:t>au </a:t>
            </a:r>
            <a:r>
              <a:rPr lang="fr-FR" sz="1600" dirty="0"/>
              <a:t>sein d'un électrolyseur sont des réactions d'oxydo-réduction. Le dihydrogène produit peut ensuite être utilisé dans une pile à combustible, générateur d'électricité qui convertit l’énergie chimique en énergie électrique</a:t>
            </a:r>
            <a:r>
              <a:rPr lang="fr-FR" sz="1600" dirty="0" smtClean="0"/>
              <a:t>.</a:t>
            </a:r>
          </a:p>
          <a:p>
            <a:r>
              <a:rPr lang="fr-FR" sz="1600" dirty="0"/>
              <a:t>U</a:t>
            </a:r>
            <a:r>
              <a:rPr lang="fr-FR" sz="1600" dirty="0" smtClean="0"/>
              <a:t>ne </a:t>
            </a:r>
            <a:r>
              <a:rPr lang="fr-FR" sz="1600" dirty="0"/>
              <a:t>production par électrolyse de l’eau permet de supprimer les émissions de gaz à effet de serre, l’électrolyseur ne rejetant que de la chaleur et de l’oxygène.</a:t>
            </a:r>
            <a:br>
              <a:rPr lang="fr-FR" sz="1600" dirty="0"/>
            </a:br>
            <a:r>
              <a:rPr lang="fr-FR" sz="1600" dirty="0"/>
              <a:t>Surtout, il n’y a pas de pollution là où les véhicules hydrogène sont utilisés ce qui n’est pas le cas avec les moteurs thermiques.</a:t>
            </a:r>
          </a:p>
          <a:p>
            <a:endParaRPr lang="fr-FR" sz="1600" dirty="0" smtClean="0"/>
          </a:p>
          <a:p>
            <a:endParaRPr lang="fr-FR" sz="1600" dirty="0"/>
          </a:p>
          <a:p>
            <a:endParaRPr lang="fr-FR" b="0" i="0" dirty="0">
              <a:solidFill>
                <a:srgbClr val="1E2171"/>
              </a:solidFill>
              <a:effectLst/>
              <a:latin typeface="Myriad Pro"/>
            </a:endParaRPr>
          </a:p>
        </p:txBody>
      </p:sp>
      <p:sp>
        <p:nvSpPr>
          <p:cNvPr id="3" name="ZoneTexte 2"/>
          <p:cNvSpPr txBox="1"/>
          <p:nvPr/>
        </p:nvSpPr>
        <p:spPr>
          <a:xfrm>
            <a:off x="3563888" y="230449"/>
            <a:ext cx="4968552" cy="1077218"/>
          </a:xfrm>
          <a:prstGeom prst="rect">
            <a:avLst/>
          </a:prstGeom>
          <a:noFill/>
        </p:spPr>
        <p:txBody>
          <a:bodyPr wrap="square" rtlCol="0">
            <a:spAutoFit/>
          </a:bodyPr>
          <a:lstStyle/>
          <a:p>
            <a:r>
              <a:rPr lang="fr-FR" sz="3200" b="1" dirty="0" smtClean="0">
                <a:solidFill>
                  <a:srgbClr val="C00000"/>
                </a:solidFill>
              </a:rPr>
              <a:t>Comment produit-on l’hydrogène ? </a:t>
            </a:r>
            <a:endParaRPr lang="fr-FR" sz="3200" b="1" dirty="0">
              <a:solidFill>
                <a:srgbClr val="C00000"/>
              </a:solidFill>
            </a:endParaRPr>
          </a:p>
        </p:txBody>
      </p:sp>
      <p:pic>
        <p:nvPicPr>
          <p:cNvPr id="4098" name="Picture 2" descr="Icône De Lecture Vidéo Symbole Plat Noir Le Pictogramme Est Isolé Sur Un  Fond Blanc. Conçu Pour Les Interfaces Web Et Logicielles. Banque D'Images  Et Photos Libres De Droits. Image 74160659.">
            <a:hlinkClick r:id="rId3"/>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680" t="16799" r="2561" b="17122"/>
          <a:stretch/>
        </p:blipFill>
        <p:spPr bwMode="auto">
          <a:xfrm>
            <a:off x="5220072" y="1412776"/>
            <a:ext cx="660867" cy="45603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5948824" y="1405348"/>
            <a:ext cx="3168352" cy="461665"/>
          </a:xfrm>
          <a:prstGeom prst="rect">
            <a:avLst/>
          </a:prstGeom>
        </p:spPr>
        <p:txBody>
          <a:bodyPr wrap="square">
            <a:spAutoFit/>
          </a:bodyPr>
          <a:lstStyle/>
          <a:p>
            <a:r>
              <a:rPr lang="fr-FR" sz="1200" dirty="0">
                <a:hlinkClick r:id="rId3"/>
              </a:rPr>
              <a:t>Médiathèque - Comment fonctionnent un électrolyseur et une pile à combustible ? (cea.fr)</a:t>
            </a:r>
            <a:endParaRPr lang="fr-FR" sz="1200" dirty="0"/>
          </a:p>
        </p:txBody>
      </p:sp>
      <p:pic>
        <p:nvPicPr>
          <p:cNvPr id="6" name="Picture 2" descr="icône de vecteur d'hydrogène avec des flèches 2929148 - Telecharger  Vectoriel Gratuit, Clipart Graphique, Vecteur Dessins et Pictogramme Gratuit"/>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1856" t="23015" r="21830" b="21443"/>
          <a:stretch/>
        </p:blipFill>
        <p:spPr bwMode="auto">
          <a:xfrm>
            <a:off x="2555776" y="396043"/>
            <a:ext cx="756393" cy="746031"/>
          </a:xfrm>
          <a:prstGeom prst="rect">
            <a:avLst/>
          </a:prstGeom>
          <a:noFill/>
          <a:extLst>
            <a:ext uri="{909E8E84-426E-40DD-AFC4-6F175D3DCCD1}">
              <a14:hiddenFill xmlns:a14="http://schemas.microsoft.com/office/drawing/2010/main">
                <a:solidFill>
                  <a:srgbClr val="FFFFFF"/>
                </a:solidFill>
              </a14:hiddenFill>
            </a:ext>
          </a:extLst>
        </p:spPr>
      </p:pic>
      <p:sp>
        <p:nvSpPr>
          <p:cNvPr id="7" name="ZoneTexte 6"/>
          <p:cNvSpPr txBox="1"/>
          <p:nvPr/>
        </p:nvSpPr>
        <p:spPr>
          <a:xfrm>
            <a:off x="4499992" y="4941168"/>
            <a:ext cx="4525250" cy="1815882"/>
          </a:xfrm>
          <a:prstGeom prst="rect">
            <a:avLst/>
          </a:prstGeom>
          <a:noFill/>
          <a:ln w="19050">
            <a:solidFill>
              <a:srgbClr val="00B0F0"/>
            </a:solidFill>
          </a:ln>
        </p:spPr>
        <p:txBody>
          <a:bodyPr wrap="square" rtlCol="0">
            <a:spAutoFit/>
          </a:bodyPr>
          <a:lstStyle/>
          <a:p>
            <a:r>
              <a:rPr lang="fr-FR" sz="1600" dirty="0">
                <a:solidFill>
                  <a:srgbClr val="00B0F0"/>
                </a:solidFill>
              </a:rPr>
              <a:t>La molécule d’eau, soumise à un courant électrique au travers de deux électrodes, se dissocie en oxygène et hydrogène gazeux. Le courant électrique dissocie la molécule d’eau en ions hydroxyde (OH)- à la cathode et en protons H+ à l’anode. Les protons acceptent des électrons dans une réaction d’oxydation en formant de l’hydrogène gazeux.</a:t>
            </a:r>
            <a:endParaRPr lang="fr-FR" sz="1600" dirty="0">
              <a:solidFill>
                <a:srgbClr val="00B0F0"/>
              </a:solidFill>
              <a:latin typeface="Myriad Pro"/>
            </a:endParaRPr>
          </a:p>
        </p:txBody>
      </p:sp>
    </p:spTree>
    <p:extLst>
      <p:ext uri="{BB962C8B-B14F-4D97-AF65-F5344CB8AC3E}">
        <p14:creationId xmlns:p14="http://schemas.microsoft.com/office/powerpoint/2010/main" val="267968806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83768" y="1340768"/>
            <a:ext cx="6264696" cy="5632311"/>
          </a:xfrm>
          <a:prstGeom prst="rect">
            <a:avLst/>
          </a:prstGeom>
        </p:spPr>
        <p:txBody>
          <a:bodyPr wrap="square">
            <a:spAutoFit/>
          </a:bodyPr>
          <a:lstStyle/>
          <a:p>
            <a:pPr lvl="0">
              <a:spcAft>
                <a:spcPts val="0"/>
              </a:spcAft>
            </a:pPr>
            <a:r>
              <a:rPr lang="fr-FR" b="1" dirty="0" smtClean="0">
                <a:solidFill>
                  <a:srgbClr val="00B0F0"/>
                </a:solidFill>
                <a:latin typeface="Calibri" panose="020F0502020204030204" pitchFamily="34" charset="0"/>
                <a:ea typeface="Times New Roman" panose="02020603050405020304" pitchFamily="18" charset="0"/>
              </a:rPr>
              <a:t>Electrolyseur</a:t>
            </a:r>
            <a:r>
              <a:rPr lang="fr-FR" dirty="0" smtClean="0">
                <a:latin typeface="Calibri" panose="020F0502020204030204" pitchFamily="34" charset="0"/>
                <a:ea typeface="Times New Roman" panose="02020603050405020304" pitchFamily="18" charset="0"/>
              </a:rPr>
              <a:t> </a:t>
            </a:r>
          </a:p>
          <a:p>
            <a:pPr lvl="0">
              <a:spcAft>
                <a:spcPts val="0"/>
              </a:spcAft>
            </a:pPr>
            <a:r>
              <a:rPr lang="fr-FR" dirty="0" smtClean="0">
                <a:latin typeface="Calibri" panose="020F0502020204030204" pitchFamily="34" charset="0"/>
                <a:ea typeface="Times New Roman" panose="02020603050405020304" pitchFamily="18" charset="0"/>
              </a:rPr>
              <a:t>Le rendement dépend du type d’électrolyseur </a:t>
            </a:r>
          </a:p>
          <a:p>
            <a:pPr lvl="0">
              <a:spcAft>
                <a:spcPts val="0"/>
              </a:spcAft>
            </a:pPr>
            <a:endParaRPr lang="fr-FR" dirty="0" smtClean="0">
              <a:latin typeface="Calibri" panose="020F0502020204030204" pitchFamily="34" charset="0"/>
              <a:ea typeface="Times New Roman" panose="02020603050405020304" pitchFamily="18" charset="0"/>
            </a:endParaRPr>
          </a:p>
          <a:p>
            <a:pPr marL="285750" lvl="0" indent="-285750">
              <a:spcAft>
                <a:spcPts val="0"/>
              </a:spcAft>
              <a:buFont typeface="Symbol" panose="05050102010706020507" pitchFamily="18" charset="2"/>
              <a:buChar char="Þ"/>
            </a:pPr>
            <a:r>
              <a:rPr lang="fr-FR" dirty="0" smtClean="0">
                <a:latin typeface="Calibri" panose="020F0502020204030204" pitchFamily="34" charset="0"/>
                <a:ea typeface="Times New Roman" panose="02020603050405020304" pitchFamily="18" charset="0"/>
              </a:rPr>
              <a:t>Le </a:t>
            </a:r>
            <a:r>
              <a:rPr lang="fr-FR" dirty="0">
                <a:latin typeface="Calibri" panose="020F0502020204030204" pitchFamily="34" charset="0"/>
                <a:ea typeface="Times New Roman" panose="02020603050405020304" pitchFamily="18" charset="0"/>
              </a:rPr>
              <a:t>rendement de production d’un électrolyseur </a:t>
            </a:r>
            <a:r>
              <a:rPr lang="fr-FR" dirty="0" smtClean="0">
                <a:latin typeface="Calibri" panose="020F0502020204030204" pitchFamily="34" charset="0"/>
                <a:ea typeface="Times New Roman" panose="02020603050405020304" pitchFamily="18" charset="0"/>
              </a:rPr>
              <a:t>à eau est d’environ 50%</a:t>
            </a:r>
          </a:p>
          <a:p>
            <a:pPr marL="285750" lvl="0" indent="-285750">
              <a:spcAft>
                <a:spcPts val="0"/>
              </a:spcAft>
              <a:buFont typeface="Symbol" panose="05050102010706020507" pitchFamily="18" charset="2"/>
              <a:buChar char="Þ"/>
            </a:pPr>
            <a:r>
              <a:rPr lang="fr-FR" dirty="0" smtClean="0">
                <a:latin typeface="Calibri" panose="020F0502020204030204" pitchFamily="34" charset="0"/>
                <a:ea typeface="Times New Roman" panose="02020603050405020304" pitchFamily="18" charset="0"/>
              </a:rPr>
              <a:t>Le rendement de production d’un électrolyseur haute température utilisant la vapeur d’eau est d’environ 70%  (peut aller jusqu’à 90% test CEA en cours)</a:t>
            </a:r>
            <a:endParaRPr lang="fr-FR" dirty="0">
              <a:latin typeface="Calibri" panose="020F0502020204030204" pitchFamily="34" charset="0"/>
              <a:ea typeface="Times New Roman" panose="02020603050405020304" pitchFamily="18" charset="0"/>
            </a:endParaRPr>
          </a:p>
          <a:p>
            <a:pPr lvl="0">
              <a:spcAft>
                <a:spcPts val="0"/>
              </a:spcAft>
            </a:pPr>
            <a:endParaRPr lang="fr-FR" dirty="0" smtClean="0">
              <a:latin typeface="Calibri" panose="020F0502020204030204" pitchFamily="34" charset="0"/>
              <a:ea typeface="Times New Roman" panose="02020603050405020304" pitchFamily="18" charset="0"/>
            </a:endParaRPr>
          </a:p>
          <a:p>
            <a:pPr lvl="0">
              <a:spcAft>
                <a:spcPts val="0"/>
              </a:spcAft>
            </a:pPr>
            <a:r>
              <a:rPr lang="fr-FR" b="1" dirty="0" smtClean="0">
                <a:solidFill>
                  <a:srgbClr val="00B0F0"/>
                </a:solidFill>
                <a:latin typeface="Calibri" panose="020F0502020204030204" pitchFamily="34" charset="0"/>
                <a:ea typeface="Calibri" panose="020F0502020204030204" pitchFamily="34" charset="0"/>
              </a:rPr>
              <a:t>Véhicule </a:t>
            </a:r>
            <a:endParaRPr lang="fr-FR" b="1" dirty="0">
              <a:solidFill>
                <a:srgbClr val="00B0F0"/>
              </a:solidFill>
              <a:latin typeface="Calibri" panose="020F0502020204030204" pitchFamily="34" charset="0"/>
              <a:ea typeface="Calibri" panose="020F0502020204030204" pitchFamily="34" charset="0"/>
            </a:endParaRPr>
          </a:p>
          <a:p>
            <a:pPr marL="285750" lvl="0" indent="-285750">
              <a:spcAft>
                <a:spcPts val="0"/>
              </a:spcAft>
              <a:buFont typeface="Symbol" panose="05050102010706020507" pitchFamily="18" charset="2"/>
              <a:buChar char="Þ"/>
            </a:pPr>
            <a:r>
              <a:rPr lang="fr-FR" dirty="0" smtClean="0">
                <a:latin typeface="Calibri" panose="020F0502020204030204" pitchFamily="34" charset="0"/>
                <a:ea typeface="Calibri" panose="020F0502020204030204" pitchFamily="34" charset="0"/>
              </a:rPr>
              <a:t>Le </a:t>
            </a:r>
            <a:r>
              <a:rPr lang="fr-FR" dirty="0">
                <a:latin typeface="Calibri" panose="020F0502020204030204" pitchFamily="34" charset="0"/>
                <a:ea typeface="Calibri" panose="020F0502020204030204" pitchFamily="34" charset="0"/>
              </a:rPr>
              <a:t>rendement d’un moteur thermique est de l’ordre de 30% ce qui n’empêche pas d’avoir des millions de véhicules </a:t>
            </a:r>
            <a:r>
              <a:rPr lang="fr-FR" dirty="0" smtClean="0">
                <a:latin typeface="Calibri" panose="020F0502020204030204" pitchFamily="34" charset="0"/>
                <a:ea typeface="Calibri" panose="020F0502020204030204" pitchFamily="34" charset="0"/>
              </a:rPr>
              <a:t>sur </a:t>
            </a:r>
            <a:r>
              <a:rPr lang="fr-FR" dirty="0">
                <a:latin typeface="Calibri" panose="020F0502020204030204" pitchFamily="34" charset="0"/>
                <a:ea typeface="Calibri" panose="020F0502020204030204" pitchFamily="34" charset="0"/>
              </a:rPr>
              <a:t>la route. </a:t>
            </a:r>
            <a:endParaRPr lang="fr-FR" dirty="0" smtClean="0">
              <a:latin typeface="Calibri" panose="020F0502020204030204" pitchFamily="34" charset="0"/>
              <a:ea typeface="Calibri" panose="020F0502020204030204" pitchFamily="34" charset="0"/>
            </a:endParaRPr>
          </a:p>
          <a:p>
            <a:pPr lvl="0">
              <a:spcAft>
                <a:spcPts val="0"/>
              </a:spcAft>
            </a:pPr>
            <a:endParaRPr lang="fr-FR" dirty="0" smtClean="0">
              <a:latin typeface="Calibri" panose="020F0502020204030204" pitchFamily="34" charset="0"/>
              <a:ea typeface="Calibri" panose="020F0502020204030204" pitchFamily="34" charset="0"/>
            </a:endParaRPr>
          </a:p>
          <a:p>
            <a:pPr marL="285750" lvl="0" indent="-285750">
              <a:spcAft>
                <a:spcPts val="0"/>
              </a:spcAft>
              <a:buFont typeface="Symbol" panose="05050102010706020507" pitchFamily="18" charset="2"/>
              <a:buChar char="Þ"/>
            </a:pPr>
            <a:r>
              <a:rPr lang="fr-FR" dirty="0">
                <a:latin typeface="Calibri" panose="020F0502020204030204" pitchFamily="34" charset="0"/>
                <a:ea typeface="Calibri" panose="020F0502020204030204" pitchFamily="34" charset="0"/>
              </a:rPr>
              <a:t>L</a:t>
            </a:r>
            <a:r>
              <a:rPr lang="fr-FR" dirty="0" smtClean="0">
                <a:latin typeface="Calibri" panose="020F0502020204030204" pitchFamily="34" charset="0"/>
                <a:ea typeface="Calibri" panose="020F0502020204030204" pitchFamily="34" charset="0"/>
              </a:rPr>
              <a:t>es </a:t>
            </a:r>
            <a:r>
              <a:rPr lang="fr-FR" dirty="0">
                <a:latin typeface="Calibri" panose="020F0502020204030204" pitchFamily="34" charset="0"/>
                <a:ea typeface="Calibri" panose="020F0502020204030204" pitchFamily="34" charset="0"/>
              </a:rPr>
              <a:t>usages pouvant être électrifiés directement doivent l’être. L’H2 doit être réservé aux usages nécessitant : </a:t>
            </a:r>
            <a:r>
              <a:rPr lang="fr-FR" dirty="0" smtClean="0">
                <a:latin typeface="Calibri" panose="020F0502020204030204" pitchFamily="34" charset="0"/>
                <a:ea typeface="Calibri" panose="020F0502020204030204" pitchFamily="34" charset="0"/>
              </a:rPr>
              <a:t>une très </a:t>
            </a:r>
            <a:r>
              <a:rPr lang="fr-FR" dirty="0">
                <a:latin typeface="Calibri" panose="020F0502020204030204" pitchFamily="34" charset="0"/>
                <a:ea typeface="Calibri" panose="020F0502020204030204" pitchFamily="34" charset="0"/>
              </a:rPr>
              <a:t>forte rapidité de recharge, </a:t>
            </a:r>
            <a:r>
              <a:rPr lang="fr-FR" dirty="0" smtClean="0">
                <a:latin typeface="Calibri" panose="020F0502020204030204" pitchFamily="34" charset="0"/>
                <a:ea typeface="Calibri" panose="020F0502020204030204" pitchFamily="34" charset="0"/>
              </a:rPr>
              <a:t>une très </a:t>
            </a:r>
            <a:r>
              <a:rPr lang="fr-FR" dirty="0">
                <a:latin typeface="Calibri" panose="020F0502020204030204" pitchFamily="34" charset="0"/>
                <a:ea typeface="Calibri" panose="020F0502020204030204" pitchFamily="34" charset="0"/>
              </a:rPr>
              <a:t>forte autonomie et/ou forte puissance, </a:t>
            </a:r>
            <a:r>
              <a:rPr lang="fr-FR" dirty="0" smtClean="0">
                <a:latin typeface="Calibri" panose="020F0502020204030204" pitchFamily="34" charset="0"/>
                <a:ea typeface="Calibri" panose="020F0502020204030204" pitchFamily="34" charset="0"/>
              </a:rPr>
              <a:t>ou contraints par une problématique </a:t>
            </a:r>
            <a:r>
              <a:rPr lang="fr-FR" dirty="0">
                <a:latin typeface="Calibri" panose="020F0502020204030204" pitchFamily="34" charset="0"/>
                <a:ea typeface="Calibri" panose="020F0502020204030204" pitchFamily="34" charset="0"/>
              </a:rPr>
              <a:t>de température</a:t>
            </a:r>
            <a:r>
              <a:rPr lang="fr-FR" dirty="0" smtClean="0">
                <a:latin typeface="Calibri" panose="020F0502020204030204" pitchFamily="34" charset="0"/>
                <a:ea typeface="Calibri" panose="020F0502020204030204" pitchFamily="34" charset="0"/>
              </a:rPr>
              <a:t>…</a:t>
            </a:r>
          </a:p>
          <a:p>
            <a:pPr marL="285750" lvl="0" indent="-285750">
              <a:spcAft>
                <a:spcPts val="0"/>
              </a:spcAft>
              <a:buFont typeface="Symbol" panose="05050102010706020507" pitchFamily="18" charset="2"/>
              <a:buChar char="Þ"/>
            </a:pPr>
            <a:endParaRPr lang="fr-FR" dirty="0">
              <a:effectLst/>
              <a:latin typeface="Calibri" panose="020F0502020204030204" pitchFamily="34" charset="0"/>
              <a:ea typeface="Calibri" panose="020F0502020204030204" pitchFamily="34" charset="0"/>
            </a:endParaRPr>
          </a:p>
        </p:txBody>
      </p:sp>
      <p:sp>
        <p:nvSpPr>
          <p:cNvPr id="4" name="ZoneTexte 3"/>
          <p:cNvSpPr txBox="1"/>
          <p:nvPr/>
        </p:nvSpPr>
        <p:spPr>
          <a:xfrm>
            <a:off x="5580112" y="450720"/>
            <a:ext cx="5652319" cy="584775"/>
          </a:xfrm>
          <a:prstGeom prst="rect">
            <a:avLst/>
          </a:prstGeom>
          <a:noFill/>
        </p:spPr>
        <p:txBody>
          <a:bodyPr wrap="square" rtlCol="0">
            <a:spAutoFit/>
          </a:bodyPr>
          <a:lstStyle/>
          <a:p>
            <a:r>
              <a:rPr lang="fr-FR" sz="3200" b="1" dirty="0" smtClean="0">
                <a:solidFill>
                  <a:srgbClr val="C00000"/>
                </a:solidFill>
              </a:rPr>
              <a:t>Les rendements </a:t>
            </a:r>
            <a:endParaRPr lang="fr-FR" sz="3200" b="1" dirty="0">
              <a:solidFill>
                <a:srgbClr val="C00000"/>
              </a:solidFill>
            </a:endParaRPr>
          </a:p>
        </p:txBody>
      </p:sp>
      <p:pic>
        <p:nvPicPr>
          <p:cNvPr id="2050" name="Picture 2" descr="Vecteur Mesure Du Rendement Icône Clip Art Libres De Droits , Svg ,  Vecteurs Et Illustration. Image 43501565."/>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897" t="23585" r="5662" b="23349"/>
          <a:stretch/>
        </p:blipFill>
        <p:spPr bwMode="auto">
          <a:xfrm>
            <a:off x="611560" y="2996952"/>
            <a:ext cx="1440160" cy="86409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icône de vecteur d'hydrogène avec des flèches 2929148 - Telecharger  Vectoriel Gratuit, Clipart Graphique, Vecteur Dessins et Pictogramme Gratuit"/>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1856" t="23015" r="21830" b="21443"/>
          <a:stretch/>
        </p:blipFill>
        <p:spPr bwMode="auto">
          <a:xfrm>
            <a:off x="1979712" y="370093"/>
            <a:ext cx="756393" cy="7460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706716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7504" y="1916832"/>
            <a:ext cx="8712968" cy="2554545"/>
          </a:xfrm>
          <a:prstGeom prst="rect">
            <a:avLst/>
          </a:prstGeom>
        </p:spPr>
        <p:txBody>
          <a:bodyPr wrap="square">
            <a:spAutoFit/>
          </a:bodyPr>
          <a:lstStyle/>
          <a:p>
            <a:r>
              <a:rPr lang="fr-FR" sz="1600" b="1" dirty="0" smtClean="0"/>
              <a:t>L’Hydrogène </a:t>
            </a:r>
            <a:r>
              <a:rPr lang="fr-FR" sz="1600" dirty="0" smtClean="0"/>
              <a:t>a la particularité d’être un </a:t>
            </a:r>
            <a:r>
              <a:rPr lang="fr-FR" sz="1600" dirty="0"/>
              <a:t>gaz ultra léger (environ 11 fois plus que l’air que nous </a:t>
            </a:r>
            <a:r>
              <a:rPr lang="fr-FR" sz="1600" dirty="0" smtClean="0"/>
              <a:t>respirons). Il occupe </a:t>
            </a:r>
            <a:r>
              <a:rPr lang="fr-FR" sz="1600" dirty="0"/>
              <a:t>un volume d’espace beaucoup plus important que les autres gaz lorsqu’il est soumis à la simple pression atmosphérique. </a:t>
            </a:r>
            <a:endParaRPr lang="fr-FR" sz="1600" dirty="0" smtClean="0"/>
          </a:p>
          <a:p>
            <a:endParaRPr lang="fr-FR" sz="1600" dirty="0"/>
          </a:p>
          <a:p>
            <a:r>
              <a:rPr lang="fr-FR" sz="1600" dirty="0" smtClean="0"/>
              <a:t>En </a:t>
            </a:r>
            <a:r>
              <a:rPr lang="fr-FR" sz="1600" dirty="0"/>
              <a:t>effet, </a:t>
            </a:r>
            <a:r>
              <a:rPr lang="fr-FR" sz="1600" b="1" dirty="0"/>
              <a:t>pour stocker 1 kg d’hydrogène, il faut un volume d’environ 11 m3</a:t>
            </a:r>
            <a:r>
              <a:rPr lang="fr-FR" sz="1600" dirty="0"/>
              <a:t>. </a:t>
            </a:r>
            <a:endParaRPr lang="fr-FR" sz="1600" dirty="0" smtClean="0"/>
          </a:p>
          <a:p>
            <a:endParaRPr lang="fr-FR" sz="1600" dirty="0"/>
          </a:p>
          <a:p>
            <a:r>
              <a:rPr lang="fr-FR" sz="1600" dirty="0" smtClean="0"/>
              <a:t>Sachant qu’avec 1kg un </a:t>
            </a:r>
            <a:r>
              <a:rPr lang="fr-FR" sz="1600" dirty="0"/>
              <a:t>véhicule alimenté à l’hydrogène </a:t>
            </a:r>
            <a:r>
              <a:rPr lang="fr-FR" sz="1600" dirty="0" smtClean="0"/>
              <a:t>parcourt 100 </a:t>
            </a:r>
            <a:r>
              <a:rPr lang="fr-FR" sz="1600" dirty="0"/>
              <a:t>km, </a:t>
            </a:r>
            <a:r>
              <a:rPr lang="fr-FR" sz="1600" dirty="0" smtClean="0"/>
              <a:t>il est </a:t>
            </a:r>
            <a:r>
              <a:rPr lang="fr-FR" sz="1600" dirty="0"/>
              <a:t>compliqué de le stocker en l’état. Il faut donc mettre en œuvre des moyens techniques </a:t>
            </a:r>
            <a:r>
              <a:rPr lang="fr-FR" sz="1600" dirty="0" smtClean="0"/>
              <a:t>pour </a:t>
            </a:r>
            <a:r>
              <a:rPr lang="fr-FR" sz="1600" dirty="0"/>
              <a:t>augmenter sa densité </a:t>
            </a:r>
            <a:r>
              <a:rPr lang="fr-FR" sz="1600" dirty="0" smtClean="0"/>
              <a:t>pour réduire le stockage. </a:t>
            </a:r>
            <a:r>
              <a:rPr lang="fr-FR" sz="1600" dirty="0"/>
              <a:t>Aujourd’hui, on peut compresser l’hydrogène à 700 bars de pression, ou à 350 bars pour la mobilité.</a:t>
            </a:r>
          </a:p>
        </p:txBody>
      </p:sp>
      <p:pic>
        <p:nvPicPr>
          <p:cNvPr id="3" name="Image 2"/>
          <p:cNvPicPr>
            <a:picLocks noChangeAspect="1"/>
          </p:cNvPicPr>
          <p:nvPr/>
        </p:nvPicPr>
        <p:blipFill rotWithShape="1">
          <a:blip r:embed="rId2"/>
          <a:srcRect l="20475" t="47599" r="36213" b="11802"/>
          <a:stretch/>
        </p:blipFill>
        <p:spPr>
          <a:xfrm>
            <a:off x="4716016" y="4365104"/>
            <a:ext cx="3960440" cy="2088232"/>
          </a:xfrm>
          <a:prstGeom prst="rect">
            <a:avLst/>
          </a:prstGeom>
        </p:spPr>
      </p:pic>
      <p:pic>
        <p:nvPicPr>
          <p:cNvPr id="5" name="Picture 2" descr="icône de vecteur d'hydrogène avec des flèches 2929148 - Telecharger  Vectoriel Gratuit, Clipart Graphique, Vecteur Dessins et Pictogramme Gratuit"/>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1856" t="23015" r="21830" b="21443"/>
          <a:stretch/>
        </p:blipFill>
        <p:spPr bwMode="auto">
          <a:xfrm>
            <a:off x="2339752" y="341566"/>
            <a:ext cx="756393" cy="746031"/>
          </a:xfrm>
          <a:prstGeom prst="rect">
            <a:avLst/>
          </a:prstGeom>
          <a:noFill/>
          <a:extLst>
            <a:ext uri="{909E8E84-426E-40DD-AFC4-6F175D3DCCD1}">
              <a14:hiddenFill xmlns:a14="http://schemas.microsoft.com/office/drawing/2010/main">
                <a:solidFill>
                  <a:srgbClr val="FFFFFF"/>
                </a:solidFill>
              </a14:hiddenFill>
            </a:ext>
          </a:extLst>
        </p:spPr>
      </p:pic>
      <p:sp>
        <p:nvSpPr>
          <p:cNvPr id="6" name="ZoneTexte 5"/>
          <p:cNvSpPr txBox="1"/>
          <p:nvPr/>
        </p:nvSpPr>
        <p:spPr>
          <a:xfrm>
            <a:off x="6876256" y="4961785"/>
            <a:ext cx="1368152" cy="738664"/>
          </a:xfrm>
          <a:prstGeom prst="rect">
            <a:avLst/>
          </a:prstGeom>
          <a:noFill/>
        </p:spPr>
        <p:txBody>
          <a:bodyPr wrap="square" rtlCol="0">
            <a:spAutoFit/>
          </a:bodyPr>
          <a:lstStyle/>
          <a:p>
            <a:r>
              <a:rPr lang="fr-FR" sz="1400" b="1" dirty="0" smtClean="0"/>
              <a:t>Compressé à 350 bars =&gt; 50 litres</a:t>
            </a:r>
            <a:endParaRPr lang="fr-FR" sz="1400" b="1" dirty="0"/>
          </a:p>
        </p:txBody>
      </p:sp>
      <p:sp>
        <p:nvSpPr>
          <p:cNvPr id="7" name="ZoneTexte 6"/>
          <p:cNvSpPr txBox="1"/>
          <p:nvPr/>
        </p:nvSpPr>
        <p:spPr>
          <a:xfrm>
            <a:off x="3275856" y="502822"/>
            <a:ext cx="7344816" cy="584775"/>
          </a:xfrm>
          <a:prstGeom prst="rect">
            <a:avLst/>
          </a:prstGeom>
          <a:noFill/>
        </p:spPr>
        <p:txBody>
          <a:bodyPr wrap="square" rtlCol="0">
            <a:spAutoFit/>
          </a:bodyPr>
          <a:lstStyle/>
          <a:p>
            <a:r>
              <a:rPr lang="fr-FR" sz="3200" b="1" dirty="0" smtClean="0">
                <a:solidFill>
                  <a:srgbClr val="C00000"/>
                </a:solidFill>
              </a:rPr>
              <a:t>Comment stocker l’hydrogène ? </a:t>
            </a:r>
            <a:endParaRPr lang="fr-FR" sz="3200" b="1" dirty="0">
              <a:solidFill>
                <a:srgbClr val="C00000"/>
              </a:solidFill>
            </a:endParaRPr>
          </a:p>
        </p:txBody>
      </p:sp>
    </p:spTree>
    <p:extLst>
      <p:ext uri="{BB962C8B-B14F-4D97-AF65-F5344CB8AC3E}">
        <p14:creationId xmlns:p14="http://schemas.microsoft.com/office/powerpoint/2010/main" val="28037877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627784" y="176304"/>
            <a:ext cx="6264696" cy="1354217"/>
          </a:xfrm>
          <a:prstGeom prst="rect">
            <a:avLst/>
          </a:prstGeom>
          <a:noFill/>
        </p:spPr>
        <p:txBody>
          <a:bodyPr wrap="square" rtlCol="0">
            <a:spAutoFit/>
          </a:bodyPr>
          <a:lstStyle/>
          <a:p>
            <a:r>
              <a:rPr lang="fr-FR" sz="3200" b="1" dirty="0">
                <a:solidFill>
                  <a:srgbClr val="C00000"/>
                </a:solidFill>
              </a:rPr>
              <a:t>Comment l’hydrogène est-il ensuite transformé en énergie ?</a:t>
            </a:r>
          </a:p>
          <a:p>
            <a:endParaRPr lang="fr-FR" dirty="0"/>
          </a:p>
        </p:txBody>
      </p:sp>
      <p:sp>
        <p:nvSpPr>
          <p:cNvPr id="6" name="Rectangle 5"/>
          <p:cNvSpPr/>
          <p:nvPr/>
        </p:nvSpPr>
        <p:spPr>
          <a:xfrm>
            <a:off x="85863" y="1659274"/>
            <a:ext cx="4572000" cy="3508653"/>
          </a:xfrm>
          <a:prstGeom prst="rect">
            <a:avLst/>
          </a:prstGeom>
        </p:spPr>
        <p:txBody>
          <a:bodyPr>
            <a:spAutoFit/>
          </a:bodyPr>
          <a:lstStyle/>
          <a:p>
            <a:r>
              <a:rPr lang="fr-FR" sz="1400" b="1" dirty="0" smtClean="0">
                <a:latin typeface="Montserrat"/>
              </a:rPr>
              <a:t>Le fonctionnement de la pile </a:t>
            </a:r>
            <a:r>
              <a:rPr lang="fr-FR" sz="1400" b="1" dirty="0">
                <a:latin typeface="Montserrat"/>
              </a:rPr>
              <a:t>à combustible </a:t>
            </a:r>
            <a:r>
              <a:rPr lang="fr-FR" sz="1400" dirty="0">
                <a:latin typeface="Montserrat"/>
              </a:rPr>
              <a:t>découle d'une réaction </a:t>
            </a:r>
            <a:r>
              <a:rPr lang="fr-FR" sz="1400" dirty="0" smtClean="0">
                <a:latin typeface="Montserrat"/>
              </a:rPr>
              <a:t>: oxydoréduction</a:t>
            </a:r>
            <a:r>
              <a:rPr lang="fr-FR" sz="1400" dirty="0">
                <a:latin typeface="Montserrat"/>
              </a:rPr>
              <a:t>. </a:t>
            </a:r>
            <a:endParaRPr lang="fr-FR" sz="1400" dirty="0" smtClean="0">
              <a:latin typeface="Montserrat"/>
            </a:endParaRPr>
          </a:p>
          <a:p>
            <a:r>
              <a:rPr lang="fr-FR" sz="1400" dirty="0" smtClean="0">
                <a:latin typeface="Montserrat"/>
              </a:rPr>
              <a:t>Le </a:t>
            </a:r>
            <a:r>
              <a:rPr lang="fr-FR" sz="1400" dirty="0">
                <a:latin typeface="Montserrat"/>
              </a:rPr>
              <a:t>cœur d'une pile comprend trois éléments : deux électrodes (une anode oxydante qui émet des électrons et une cathode réductrice qui collecte des électrons) et un électrolyte qui les sépare.</a:t>
            </a:r>
            <a:r>
              <a:rPr lang="fr-FR" sz="1400" dirty="0"/>
              <a:t/>
            </a:r>
            <a:br>
              <a:rPr lang="fr-FR" sz="1400" dirty="0"/>
            </a:br>
            <a:r>
              <a:rPr lang="fr-FR" sz="1400" dirty="0"/>
              <a:t/>
            </a:r>
            <a:br>
              <a:rPr lang="fr-FR" sz="1400" dirty="0"/>
            </a:br>
            <a:r>
              <a:rPr lang="fr-FR" sz="1400" dirty="0">
                <a:latin typeface="Montserrat"/>
              </a:rPr>
              <a:t>L'électrolyte central a la capacité de transmettre des molécules chargées d'ions d'une électrode à l'autre et de les bloquer pour les faire ensuite transiter par le circuit externe de la pile, ce qui permet de se servir de leur énergie électromotrice.</a:t>
            </a:r>
            <a:r>
              <a:rPr lang="fr-FR" sz="1200" dirty="0"/>
              <a:t/>
            </a:r>
            <a:br>
              <a:rPr lang="fr-FR" sz="1200" dirty="0"/>
            </a:br>
            <a:r>
              <a:rPr lang="fr-FR" sz="1200" dirty="0"/>
              <a:t/>
            </a:r>
            <a:br>
              <a:rPr lang="fr-FR" sz="1200" dirty="0"/>
            </a:br>
            <a:r>
              <a:rPr lang="fr-FR" sz="1200" dirty="0"/>
              <a:t/>
            </a:r>
            <a:br>
              <a:rPr lang="fr-FR" sz="1200" dirty="0"/>
            </a:br>
            <a:r>
              <a:rPr lang="fr-FR" sz="1200" dirty="0"/>
              <a:t/>
            </a:r>
            <a:br>
              <a:rPr lang="fr-FR" sz="1200" dirty="0"/>
            </a:br>
            <a:endParaRPr lang="fr-FR" dirty="0"/>
          </a:p>
        </p:txBody>
      </p:sp>
      <p:grpSp>
        <p:nvGrpSpPr>
          <p:cNvPr id="4" name="Groupe 3"/>
          <p:cNvGrpSpPr/>
          <p:nvPr/>
        </p:nvGrpSpPr>
        <p:grpSpPr>
          <a:xfrm>
            <a:off x="4788024" y="1387810"/>
            <a:ext cx="3888432" cy="2996162"/>
            <a:chOff x="4788024" y="1387810"/>
            <a:chExt cx="3888432" cy="2996162"/>
          </a:xfrm>
        </p:grpSpPr>
        <p:pic>
          <p:nvPicPr>
            <p:cNvPr id="5" name="Image 4"/>
            <p:cNvPicPr>
              <a:picLocks noChangeAspect="1"/>
            </p:cNvPicPr>
            <p:nvPr/>
          </p:nvPicPr>
          <p:blipFill rotWithShape="1">
            <a:blip r:embed="rId2"/>
            <a:srcRect l="61577" t="21382" r="21847" b="33201"/>
            <a:stretch/>
          </p:blipFill>
          <p:spPr>
            <a:xfrm>
              <a:off x="4788024" y="1387810"/>
              <a:ext cx="3888432" cy="2996162"/>
            </a:xfrm>
            <a:prstGeom prst="rect">
              <a:avLst/>
            </a:prstGeom>
          </p:spPr>
        </p:pic>
        <p:sp>
          <p:nvSpPr>
            <p:cNvPr id="7" name="Rectangle 6"/>
            <p:cNvSpPr/>
            <p:nvPr/>
          </p:nvSpPr>
          <p:spPr>
            <a:xfrm>
              <a:off x="5436096" y="4004974"/>
              <a:ext cx="864096" cy="2955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smtClean="0">
                  <a:solidFill>
                    <a:schemeClr val="tx1"/>
                  </a:solidFill>
                </a:rPr>
                <a:t>Anode </a:t>
              </a:r>
              <a:endParaRPr lang="fr-FR" sz="1200" b="1" dirty="0">
                <a:solidFill>
                  <a:schemeClr val="tx1"/>
                </a:solidFill>
              </a:endParaRPr>
            </a:p>
          </p:txBody>
        </p:sp>
        <p:sp>
          <p:nvSpPr>
            <p:cNvPr id="8" name="Rectangle 7"/>
            <p:cNvSpPr/>
            <p:nvPr/>
          </p:nvSpPr>
          <p:spPr>
            <a:xfrm>
              <a:off x="7236296" y="4038383"/>
              <a:ext cx="864096" cy="2955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smtClean="0">
                  <a:solidFill>
                    <a:schemeClr val="tx1"/>
                  </a:solidFill>
                </a:rPr>
                <a:t>Cathode  </a:t>
              </a:r>
              <a:endParaRPr lang="fr-FR" sz="1200" b="1" dirty="0">
                <a:solidFill>
                  <a:schemeClr val="tx1"/>
                </a:solidFill>
              </a:endParaRPr>
            </a:p>
          </p:txBody>
        </p:sp>
      </p:grpSp>
      <p:sp>
        <p:nvSpPr>
          <p:cNvPr id="3" name="Rectangle 2"/>
          <p:cNvSpPr/>
          <p:nvPr/>
        </p:nvSpPr>
        <p:spPr>
          <a:xfrm>
            <a:off x="85863" y="4512725"/>
            <a:ext cx="8856984" cy="2092881"/>
          </a:xfrm>
          <a:prstGeom prst="rect">
            <a:avLst/>
          </a:prstGeom>
        </p:spPr>
        <p:txBody>
          <a:bodyPr wrap="square">
            <a:spAutoFit/>
          </a:bodyPr>
          <a:lstStyle/>
          <a:p>
            <a:r>
              <a:rPr lang="fr-FR" sz="1400" dirty="0">
                <a:latin typeface="Montserrat"/>
              </a:rPr>
              <a:t>Un réservoir approvisionne par ailleurs les deux électrodes en combustible, l'anode va recevoir de l'hydrogène et la cathode de l'oxygène.</a:t>
            </a:r>
            <a:r>
              <a:rPr lang="fr-FR" sz="1400" dirty="0"/>
              <a:t/>
            </a:r>
            <a:br>
              <a:rPr lang="fr-FR" sz="1400" dirty="0"/>
            </a:br>
            <a:r>
              <a:rPr lang="fr-FR" sz="1400" dirty="0"/>
              <a:t/>
            </a:r>
            <a:br>
              <a:rPr lang="fr-FR" sz="1400" dirty="0"/>
            </a:br>
            <a:r>
              <a:rPr lang="fr-FR" sz="1400" dirty="0">
                <a:latin typeface="Montserrat"/>
              </a:rPr>
              <a:t>L'anode oxyde le combustible, puis libère des électrons que l'électrolyte va forcer à passer par un circuit externe. Celui-ci génère un courant électrique continu. Ce processus est appelé "oxydation".</a:t>
            </a:r>
          </a:p>
          <a:p>
            <a:endParaRPr lang="fr-FR" sz="1400" dirty="0">
              <a:latin typeface="Montserrat"/>
            </a:endParaRPr>
          </a:p>
          <a:p>
            <a:r>
              <a:rPr lang="fr-FR" sz="1400" dirty="0">
                <a:latin typeface="Montserrat"/>
              </a:rPr>
              <a:t>De son côté, l'oxygène présent dans la cathode va réagir au contact des électrons libérés par la réaction décrite précédemment. Il s'agit d'une "réduction" qui produit de la chaleur et de l'eau.</a:t>
            </a:r>
            <a:r>
              <a:rPr lang="fr-FR" dirty="0"/>
              <a:t/>
            </a:r>
            <a:br>
              <a:rPr lang="fr-FR" dirty="0"/>
            </a:br>
            <a:endParaRPr lang="fr-FR" dirty="0"/>
          </a:p>
        </p:txBody>
      </p:sp>
    </p:spTree>
    <p:extLst>
      <p:ext uri="{BB962C8B-B14F-4D97-AF65-F5344CB8AC3E}">
        <p14:creationId xmlns:p14="http://schemas.microsoft.com/office/powerpoint/2010/main" val="376375436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2"/>
          <a:srcRect l="60237" t="47200" r="20076" b="19200"/>
          <a:stretch/>
        </p:blipFill>
        <p:spPr>
          <a:xfrm>
            <a:off x="3419872" y="1268760"/>
            <a:ext cx="5804629" cy="2786225"/>
          </a:xfrm>
          <a:prstGeom prst="rect">
            <a:avLst/>
          </a:prstGeom>
        </p:spPr>
      </p:pic>
      <p:sp>
        <p:nvSpPr>
          <p:cNvPr id="3" name="Rectangle 2"/>
          <p:cNvSpPr/>
          <p:nvPr/>
        </p:nvSpPr>
        <p:spPr>
          <a:xfrm>
            <a:off x="179512" y="1844824"/>
            <a:ext cx="3672408" cy="3970318"/>
          </a:xfrm>
          <a:prstGeom prst="rect">
            <a:avLst/>
          </a:prstGeom>
        </p:spPr>
        <p:txBody>
          <a:bodyPr wrap="square">
            <a:spAutoFit/>
          </a:bodyPr>
          <a:lstStyle/>
          <a:p>
            <a:r>
              <a:rPr lang="fr-FR" b="1" dirty="0" smtClean="0">
                <a:solidFill>
                  <a:srgbClr val="00B050"/>
                </a:solidFill>
              </a:rPr>
              <a:t>Les + </a:t>
            </a:r>
          </a:p>
          <a:p>
            <a:endParaRPr lang="fr-FR" dirty="0">
              <a:solidFill>
                <a:srgbClr val="1D2841"/>
              </a:solidFill>
            </a:endParaRPr>
          </a:p>
          <a:p>
            <a:r>
              <a:rPr lang="fr-FR" dirty="0" smtClean="0">
                <a:solidFill>
                  <a:srgbClr val="1D2841"/>
                </a:solidFill>
              </a:rPr>
              <a:t>en </a:t>
            </a:r>
            <a:r>
              <a:rPr lang="fr-FR" dirty="0">
                <a:solidFill>
                  <a:srgbClr val="1D2841"/>
                </a:solidFill>
              </a:rPr>
              <a:t>premier lieu, elles ne dégagent aucune émissions locales (hormis de l’eau), ce qui constitue un atout de taille pour la qualité de </a:t>
            </a:r>
            <a:r>
              <a:rPr lang="fr-FR" dirty="0" smtClean="0">
                <a:solidFill>
                  <a:srgbClr val="1D2841"/>
                </a:solidFill>
              </a:rPr>
              <a:t>l’air.</a:t>
            </a:r>
            <a:r>
              <a:rPr lang="fr-FR" dirty="0"/>
              <a:t/>
            </a:r>
            <a:br>
              <a:rPr lang="fr-FR" dirty="0"/>
            </a:br>
            <a:r>
              <a:rPr lang="fr-FR" dirty="0"/>
              <a:t/>
            </a:r>
            <a:br>
              <a:rPr lang="fr-FR" dirty="0"/>
            </a:br>
            <a:r>
              <a:rPr lang="fr-FR" dirty="0">
                <a:solidFill>
                  <a:srgbClr val="1D2841"/>
                </a:solidFill>
              </a:rPr>
              <a:t>Elles offrent également des rendements supérieurs à un moteur thermique (mais inférieur à une batterie), sont silencieuses, peuvent être modulées, supportent des températures allant jusqu'à 1000 degrés </a:t>
            </a:r>
            <a:r>
              <a:rPr lang="fr-FR" dirty="0" smtClean="0">
                <a:solidFill>
                  <a:srgbClr val="1D2841"/>
                </a:solidFill>
              </a:rPr>
              <a:t>Celsius.</a:t>
            </a:r>
            <a:endParaRPr lang="fr-FR" dirty="0"/>
          </a:p>
        </p:txBody>
      </p:sp>
      <p:sp>
        <p:nvSpPr>
          <p:cNvPr id="4" name="Rectangle 3"/>
          <p:cNvSpPr/>
          <p:nvPr/>
        </p:nvSpPr>
        <p:spPr>
          <a:xfrm>
            <a:off x="4644008" y="4437112"/>
            <a:ext cx="4176464" cy="1754326"/>
          </a:xfrm>
          <a:prstGeom prst="rect">
            <a:avLst/>
          </a:prstGeom>
        </p:spPr>
        <p:txBody>
          <a:bodyPr wrap="square">
            <a:spAutoFit/>
          </a:bodyPr>
          <a:lstStyle/>
          <a:p>
            <a:r>
              <a:rPr lang="fr-FR" b="1" dirty="0" smtClean="0">
                <a:solidFill>
                  <a:srgbClr val="FF0000"/>
                </a:solidFill>
              </a:rPr>
              <a:t>Les -</a:t>
            </a:r>
          </a:p>
          <a:p>
            <a:r>
              <a:rPr lang="fr-FR" dirty="0" smtClean="0">
                <a:solidFill>
                  <a:srgbClr val="1D2841"/>
                </a:solidFill>
              </a:rPr>
              <a:t>Le </a:t>
            </a:r>
            <a:r>
              <a:rPr lang="fr-FR" dirty="0">
                <a:solidFill>
                  <a:srgbClr val="1D2841"/>
                </a:solidFill>
              </a:rPr>
              <a:t>coût est le principal inconvénient de la pile à combustible. L</a:t>
            </a:r>
            <a:r>
              <a:rPr lang="fr-FR" dirty="0" smtClean="0">
                <a:solidFill>
                  <a:srgbClr val="1D2841"/>
                </a:solidFill>
              </a:rPr>
              <a:t>’usage </a:t>
            </a:r>
            <a:r>
              <a:rPr lang="fr-FR" dirty="0">
                <a:solidFill>
                  <a:srgbClr val="1D2841"/>
                </a:solidFill>
              </a:rPr>
              <a:t>de matériaux chers et les volumes de production encore limités ne permettent pas de diminuer les prix de façon suffisante.</a:t>
            </a:r>
            <a:endParaRPr lang="fr-FR" dirty="0"/>
          </a:p>
        </p:txBody>
      </p:sp>
      <p:sp>
        <p:nvSpPr>
          <p:cNvPr id="5" name="Rectangle 4"/>
          <p:cNvSpPr/>
          <p:nvPr/>
        </p:nvSpPr>
        <p:spPr>
          <a:xfrm>
            <a:off x="4986300" y="404664"/>
            <a:ext cx="4572000" cy="584775"/>
          </a:xfrm>
          <a:prstGeom prst="rect">
            <a:avLst/>
          </a:prstGeom>
        </p:spPr>
        <p:txBody>
          <a:bodyPr>
            <a:spAutoFit/>
          </a:bodyPr>
          <a:lstStyle/>
          <a:p>
            <a:r>
              <a:rPr lang="fr-FR" sz="3200" b="1" dirty="0" smtClean="0">
                <a:solidFill>
                  <a:srgbClr val="C00000"/>
                </a:solidFill>
              </a:rPr>
              <a:t>La pile à combustible </a:t>
            </a:r>
            <a:endParaRPr lang="fr-FR" sz="3200" b="1" dirty="0">
              <a:solidFill>
                <a:srgbClr val="C00000"/>
              </a:solidFill>
            </a:endParaRPr>
          </a:p>
        </p:txBody>
      </p:sp>
    </p:spTree>
    <p:extLst>
      <p:ext uri="{BB962C8B-B14F-4D97-AF65-F5344CB8AC3E}">
        <p14:creationId xmlns:p14="http://schemas.microsoft.com/office/powerpoint/2010/main" val="24176991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2483768" y="164962"/>
            <a:ext cx="7344816" cy="1077218"/>
          </a:xfrm>
          <a:prstGeom prst="rect">
            <a:avLst/>
          </a:prstGeom>
          <a:noFill/>
        </p:spPr>
        <p:txBody>
          <a:bodyPr wrap="square" rtlCol="0">
            <a:spAutoFit/>
          </a:bodyPr>
          <a:lstStyle/>
          <a:p>
            <a:r>
              <a:rPr lang="fr-FR" sz="3200" b="1" dirty="0" smtClean="0">
                <a:solidFill>
                  <a:srgbClr val="C00000"/>
                </a:solidFill>
              </a:rPr>
              <a:t>Quelle autonomie des véhicules hydrogène ?</a:t>
            </a:r>
            <a:endParaRPr lang="fr-FR" sz="3200" b="1" dirty="0">
              <a:solidFill>
                <a:srgbClr val="C00000"/>
              </a:solidFill>
            </a:endParaRPr>
          </a:p>
        </p:txBody>
      </p:sp>
      <p:sp>
        <p:nvSpPr>
          <p:cNvPr id="4" name="Rectangle 3"/>
          <p:cNvSpPr/>
          <p:nvPr/>
        </p:nvSpPr>
        <p:spPr>
          <a:xfrm>
            <a:off x="1853443" y="4396744"/>
            <a:ext cx="6768753" cy="1569660"/>
          </a:xfrm>
          <a:prstGeom prst="rect">
            <a:avLst/>
          </a:prstGeom>
        </p:spPr>
        <p:txBody>
          <a:bodyPr wrap="square">
            <a:spAutoFit/>
          </a:bodyPr>
          <a:lstStyle/>
          <a:p>
            <a:r>
              <a:rPr lang="fr-FR" sz="1600" dirty="0">
                <a:solidFill>
                  <a:srgbClr val="333333"/>
                </a:solidFill>
              </a:rPr>
              <a:t>Le </a:t>
            </a:r>
            <a:r>
              <a:rPr lang="fr-FR" sz="1600" b="1" dirty="0">
                <a:solidFill>
                  <a:srgbClr val="333333"/>
                </a:solidFill>
              </a:rPr>
              <a:t>prix du kilo d’hydrogène vert </a:t>
            </a:r>
            <a:r>
              <a:rPr lang="fr-FR" sz="1600" dirty="0" smtClean="0">
                <a:solidFill>
                  <a:srgbClr val="333333"/>
                </a:solidFill>
              </a:rPr>
              <a:t>(stations </a:t>
            </a:r>
            <a:r>
              <a:rPr lang="fr-FR" sz="1600" dirty="0" err="1" smtClean="0">
                <a:solidFill>
                  <a:srgbClr val="333333"/>
                </a:solidFill>
              </a:rPr>
              <a:t>Hympulsion</a:t>
            </a:r>
            <a:r>
              <a:rPr lang="fr-FR" sz="1600" dirty="0" smtClean="0">
                <a:solidFill>
                  <a:srgbClr val="333333"/>
                </a:solidFill>
              </a:rPr>
              <a:t>) est </a:t>
            </a:r>
            <a:r>
              <a:rPr lang="fr-FR" sz="1600" dirty="0" smtClean="0">
                <a:solidFill>
                  <a:srgbClr val="00B050"/>
                </a:solidFill>
              </a:rPr>
              <a:t>plafonné</a:t>
            </a:r>
            <a:r>
              <a:rPr lang="fr-FR" sz="1600" dirty="0" smtClean="0">
                <a:solidFill>
                  <a:srgbClr val="333333"/>
                </a:solidFill>
              </a:rPr>
              <a:t> à </a:t>
            </a:r>
            <a:r>
              <a:rPr lang="fr-FR" sz="1600" b="1" dirty="0" smtClean="0">
                <a:solidFill>
                  <a:srgbClr val="333333"/>
                </a:solidFill>
              </a:rPr>
              <a:t>12,50 </a:t>
            </a:r>
            <a:r>
              <a:rPr lang="fr-FR" sz="1600" b="1" dirty="0">
                <a:solidFill>
                  <a:srgbClr val="333333"/>
                </a:solidFill>
              </a:rPr>
              <a:t>euros </a:t>
            </a:r>
            <a:r>
              <a:rPr lang="fr-FR" sz="1600" b="1" dirty="0" smtClean="0">
                <a:solidFill>
                  <a:srgbClr val="00B050"/>
                </a:solidFill>
              </a:rPr>
              <a:t>HT ou TTC, si 0 taxes ?</a:t>
            </a:r>
            <a:r>
              <a:rPr lang="fr-FR" sz="1600" dirty="0" smtClean="0">
                <a:solidFill>
                  <a:srgbClr val="333333"/>
                </a:solidFill>
              </a:rPr>
              <a:t>. </a:t>
            </a:r>
            <a:r>
              <a:rPr lang="fr-FR" sz="1600" dirty="0">
                <a:solidFill>
                  <a:srgbClr val="333333"/>
                </a:solidFill>
              </a:rPr>
              <a:t>Ce prix est amené à baisser</a:t>
            </a:r>
            <a:r>
              <a:rPr lang="fr-FR" sz="1600" dirty="0" smtClean="0">
                <a:solidFill>
                  <a:srgbClr val="333333"/>
                </a:solidFill>
              </a:rPr>
              <a:t>. </a:t>
            </a:r>
            <a:r>
              <a:rPr lang="fr-FR" sz="1600" dirty="0" smtClean="0">
                <a:solidFill>
                  <a:srgbClr val="00B050"/>
                </a:solidFill>
              </a:rPr>
              <a:t>Et sera plafonné à XX dans les prochains AAP de l’ADEME ?</a:t>
            </a:r>
          </a:p>
          <a:p>
            <a:endParaRPr lang="fr-FR" sz="1600" dirty="0">
              <a:solidFill>
                <a:srgbClr val="333333"/>
              </a:solidFill>
            </a:endParaRPr>
          </a:p>
          <a:p>
            <a:r>
              <a:rPr lang="fr-FR" sz="1600" dirty="0" smtClean="0">
                <a:solidFill>
                  <a:srgbClr val="333333"/>
                </a:solidFill>
              </a:rPr>
              <a:t>Une voiture diesel consomme en moyenne 5,9 litres pour 100 kms (2,15€ </a:t>
            </a:r>
            <a:r>
              <a:rPr lang="fr-FR" sz="1600" dirty="0" smtClean="0">
                <a:solidFill>
                  <a:srgbClr val="00B050"/>
                </a:solidFill>
              </a:rPr>
              <a:t>TTC</a:t>
            </a:r>
            <a:r>
              <a:rPr lang="fr-FR" sz="1600" dirty="0" smtClean="0">
                <a:solidFill>
                  <a:srgbClr val="333333"/>
                </a:solidFill>
              </a:rPr>
              <a:t> par litres) donc </a:t>
            </a:r>
            <a:r>
              <a:rPr lang="fr-FR" sz="1600" b="1" dirty="0" smtClean="0">
                <a:solidFill>
                  <a:srgbClr val="333333"/>
                </a:solidFill>
              </a:rPr>
              <a:t>12,68€ pour 100 kms</a:t>
            </a:r>
            <a:r>
              <a:rPr lang="fr-FR" sz="1600" dirty="0" smtClean="0">
                <a:solidFill>
                  <a:srgbClr val="333333"/>
                </a:solidFill>
              </a:rPr>
              <a:t>.</a:t>
            </a:r>
            <a:endParaRPr lang="fr-FR" sz="1600" dirty="0"/>
          </a:p>
        </p:txBody>
      </p:sp>
      <p:pic>
        <p:nvPicPr>
          <p:cNvPr id="1028" name="Picture 4" descr="http://www.pictofrance.fr/pictos/JPG/trans-bus-bus-urbain-court.jpg"/>
          <p:cNvPicPr>
            <a:picLocks noChangeAspect="1" noChangeArrowheads="1"/>
          </p:cNvPicPr>
          <p:nvPr/>
        </p:nvPicPr>
        <p:blipFill rotWithShape="1">
          <a:blip r:embed="rId2">
            <a:extLst>
              <a:ext uri="{28A0092B-C50C-407E-A947-70E740481C1C}">
                <a14:useLocalDpi xmlns:a14="http://schemas.microsoft.com/office/drawing/2010/main" val="0"/>
              </a:ext>
            </a:extLst>
          </a:blip>
          <a:srcRect l="3811" t="32454" r="4740" b="34557"/>
          <a:stretch/>
        </p:blipFill>
        <p:spPr bwMode="auto">
          <a:xfrm>
            <a:off x="337828" y="2862698"/>
            <a:ext cx="1224136" cy="612068"/>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126777" y="1749503"/>
            <a:ext cx="8387299" cy="1037207"/>
          </a:xfrm>
          <a:prstGeom prst="rect">
            <a:avLst/>
          </a:prstGeom>
        </p:spPr>
        <p:txBody>
          <a:bodyPr wrap="square">
            <a:spAutoFit/>
          </a:bodyPr>
          <a:lstStyle/>
          <a:p>
            <a:pPr marL="800100" indent="-342900">
              <a:spcAft>
                <a:spcPts val="0"/>
              </a:spcAft>
              <a:buFont typeface="Wingdings" panose="05000000000000000000" pitchFamily="2" charset="2"/>
              <a:buChar char="Ø"/>
            </a:pPr>
            <a:r>
              <a:rPr lang="fr-FR" sz="2000" b="1" dirty="0">
                <a:latin typeface="Calibri" panose="020F0502020204030204" pitchFamily="34" charset="0"/>
                <a:ea typeface="Times New Roman" panose="02020603050405020304" pitchFamily="18" charset="0"/>
              </a:rPr>
              <a:t> </a:t>
            </a:r>
            <a:r>
              <a:rPr lang="fr-FR" sz="2000" b="1" dirty="0" smtClean="0">
                <a:latin typeface="Calibri" panose="020F0502020204030204" pitchFamily="34" charset="0"/>
                <a:ea typeface="Calibri" panose="020F0502020204030204" pitchFamily="34" charset="0"/>
              </a:rPr>
              <a:t>Avec 1 kg d’hydrogène </a:t>
            </a:r>
            <a:endParaRPr lang="fr-FR" sz="2800" b="1" dirty="0">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15000"/>
              </a:lnSpc>
              <a:buFont typeface="Courier New" panose="02070309020205020404" pitchFamily="49" charset="0"/>
              <a:buChar char="o"/>
            </a:pPr>
            <a:endParaRPr lang="fr-FR" dirty="0">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15000"/>
              </a:lnSpc>
              <a:spcAft>
                <a:spcPts val="0"/>
              </a:spcAft>
              <a:buFont typeface="Courier New" panose="02070309020205020404" pitchFamily="49" charset="0"/>
              <a:buChar char="o"/>
            </a:pPr>
            <a:endParaRPr lang="fr-FR" dirty="0">
              <a:latin typeface="Calibri" panose="020F0502020204030204" pitchFamily="34" charset="0"/>
              <a:ea typeface="Calibri" panose="020F0502020204030204" pitchFamily="34" charset="0"/>
              <a:cs typeface="Times New Roman" panose="02020603050405020304" pitchFamily="18" charset="0"/>
            </a:endParaRPr>
          </a:p>
        </p:txBody>
      </p:sp>
      <p:grpSp>
        <p:nvGrpSpPr>
          <p:cNvPr id="10" name="Groupe 9"/>
          <p:cNvGrpSpPr/>
          <p:nvPr/>
        </p:nvGrpSpPr>
        <p:grpSpPr>
          <a:xfrm>
            <a:off x="70992" y="3379633"/>
            <a:ext cx="8965504" cy="576064"/>
            <a:chOff x="52446" y="3129283"/>
            <a:chExt cx="8965504" cy="576064"/>
          </a:xfrm>
        </p:grpSpPr>
        <p:sp>
          <p:nvSpPr>
            <p:cNvPr id="7" name="Flèche droite à entaille 6"/>
            <p:cNvSpPr/>
            <p:nvPr/>
          </p:nvSpPr>
          <p:spPr>
            <a:xfrm>
              <a:off x="52446" y="3129283"/>
              <a:ext cx="8965504" cy="576064"/>
            </a:xfrm>
            <a:prstGeom prst="notchedRightArrow">
              <a:avLst/>
            </a:prstGeom>
            <a:solidFill>
              <a:srgbClr val="C00000"/>
            </a:solidFill>
            <a:ln>
              <a:solidFill>
                <a:srgbClr val="C031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ZoneTexte 8"/>
            <p:cNvSpPr txBox="1"/>
            <p:nvPr/>
          </p:nvSpPr>
          <p:spPr>
            <a:xfrm>
              <a:off x="7686092" y="3237761"/>
              <a:ext cx="1080120" cy="369332"/>
            </a:xfrm>
            <a:prstGeom prst="rect">
              <a:avLst/>
            </a:prstGeom>
            <a:noFill/>
          </p:spPr>
          <p:txBody>
            <a:bodyPr wrap="square" rtlCol="0">
              <a:spAutoFit/>
            </a:bodyPr>
            <a:lstStyle/>
            <a:p>
              <a:r>
                <a:rPr lang="fr-FR" b="1" dirty="0" smtClean="0">
                  <a:solidFill>
                    <a:schemeClr val="bg1"/>
                  </a:solidFill>
                </a:rPr>
                <a:t>100 kms</a:t>
              </a:r>
              <a:endParaRPr lang="fr-FR" b="1" dirty="0">
                <a:solidFill>
                  <a:schemeClr val="bg1"/>
                </a:solidFill>
              </a:endParaRPr>
            </a:p>
          </p:txBody>
        </p:sp>
        <p:sp>
          <p:nvSpPr>
            <p:cNvPr id="12" name="ZoneTexte 11"/>
            <p:cNvSpPr txBox="1"/>
            <p:nvPr/>
          </p:nvSpPr>
          <p:spPr>
            <a:xfrm>
              <a:off x="3995138" y="3232649"/>
              <a:ext cx="1080120" cy="369332"/>
            </a:xfrm>
            <a:prstGeom prst="rect">
              <a:avLst/>
            </a:prstGeom>
            <a:noFill/>
          </p:spPr>
          <p:txBody>
            <a:bodyPr wrap="square" rtlCol="0">
              <a:spAutoFit/>
            </a:bodyPr>
            <a:lstStyle/>
            <a:p>
              <a:r>
                <a:rPr lang="fr-FR" b="1" dirty="0" smtClean="0">
                  <a:solidFill>
                    <a:schemeClr val="bg1"/>
                  </a:solidFill>
                </a:rPr>
                <a:t>50 kms</a:t>
              </a:r>
              <a:endParaRPr lang="fr-FR" b="1" dirty="0">
                <a:solidFill>
                  <a:schemeClr val="bg1"/>
                </a:solidFill>
              </a:endParaRPr>
            </a:p>
          </p:txBody>
        </p:sp>
        <p:sp>
          <p:nvSpPr>
            <p:cNvPr id="13" name="ZoneTexte 12"/>
            <p:cNvSpPr txBox="1"/>
            <p:nvPr/>
          </p:nvSpPr>
          <p:spPr>
            <a:xfrm>
              <a:off x="463298" y="3232649"/>
              <a:ext cx="1080120" cy="369332"/>
            </a:xfrm>
            <a:prstGeom prst="rect">
              <a:avLst/>
            </a:prstGeom>
            <a:noFill/>
          </p:spPr>
          <p:txBody>
            <a:bodyPr wrap="square" rtlCol="0">
              <a:spAutoFit/>
            </a:bodyPr>
            <a:lstStyle/>
            <a:p>
              <a:r>
                <a:rPr lang="fr-FR" b="1" dirty="0" smtClean="0">
                  <a:solidFill>
                    <a:schemeClr val="bg1"/>
                  </a:solidFill>
                </a:rPr>
                <a:t>11 kms</a:t>
              </a:r>
              <a:endParaRPr lang="fr-FR" b="1" dirty="0">
                <a:solidFill>
                  <a:schemeClr val="bg1"/>
                </a:solidFill>
              </a:endParaRPr>
            </a:p>
          </p:txBody>
        </p:sp>
      </p:grpSp>
      <p:pic>
        <p:nvPicPr>
          <p:cNvPr id="1030" name="Picture 6" descr="Picto Cami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3891" y="2403689"/>
            <a:ext cx="1248073" cy="47562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Picto SUV"/>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30108" y="3040070"/>
            <a:ext cx="792088" cy="388339"/>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Véhicules à moteur, automobile, autobus, ensemble plat d'icône de pictogramme de vecteur de camion"/>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7248" t="18799" r="33853" b="70459"/>
          <a:stretch/>
        </p:blipFill>
        <p:spPr bwMode="auto">
          <a:xfrm>
            <a:off x="3975139" y="2840335"/>
            <a:ext cx="936104" cy="561662"/>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Illustration of euro moneybox icon on white background - 84068655"/>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4538" t="14538" r="18005" b="23239"/>
          <a:stretch/>
        </p:blipFill>
        <p:spPr bwMode="auto">
          <a:xfrm>
            <a:off x="749013" y="4653136"/>
            <a:ext cx="812951" cy="74987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icône de vecteur d'hydrogène avec des flèches 2929148 - Telecharger  Vectoriel Gratuit, Clipart Graphique, Vecteur Dessins et Pictogramme Gratuit"/>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1856" t="23015" r="21830" b="21443"/>
          <a:stretch/>
        </p:blipFill>
        <p:spPr bwMode="auto">
          <a:xfrm>
            <a:off x="7704638" y="1401010"/>
            <a:ext cx="756393" cy="7460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72835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79712" y="1772816"/>
            <a:ext cx="6624736" cy="4524315"/>
          </a:xfrm>
          <a:prstGeom prst="rect">
            <a:avLst/>
          </a:prstGeom>
        </p:spPr>
        <p:txBody>
          <a:bodyPr wrap="square">
            <a:spAutoFit/>
          </a:bodyPr>
          <a:lstStyle/>
          <a:p>
            <a:pPr marL="342900" lvl="0" indent="-342900">
              <a:spcAft>
                <a:spcPts val="0"/>
              </a:spcAft>
              <a:buFont typeface="Courier New" panose="02070309020205020404" pitchFamily="49" charset="0"/>
              <a:buChar char="o"/>
            </a:pPr>
            <a:r>
              <a:rPr lang="fr-FR" dirty="0" smtClean="0">
                <a:latin typeface="Calibri" panose="020F0502020204030204" pitchFamily="34" charset="0"/>
                <a:ea typeface="Calibri" panose="020F0502020204030204" pitchFamily="34" charset="0"/>
              </a:rPr>
              <a:t>Consommation </a:t>
            </a:r>
            <a:r>
              <a:rPr lang="fr-FR" dirty="0">
                <a:latin typeface="Calibri" panose="020F0502020204030204" pitchFamily="34" charset="0"/>
                <a:ea typeface="Calibri" panose="020F0502020204030204" pitchFamily="34" charset="0"/>
              </a:rPr>
              <a:t>en eau : 20l/kg </a:t>
            </a:r>
            <a:endParaRPr lang="fr-FR" dirty="0" smtClean="0">
              <a:latin typeface="Calibri" panose="020F0502020204030204" pitchFamily="34" charset="0"/>
              <a:ea typeface="Calibri" panose="020F0502020204030204" pitchFamily="34" charset="0"/>
            </a:endParaRPr>
          </a:p>
          <a:p>
            <a:pPr marL="342900" indent="-342900">
              <a:buFont typeface="Courier New" panose="02070309020205020404" pitchFamily="49" charset="0"/>
              <a:buChar char="o"/>
            </a:pPr>
            <a:r>
              <a:rPr lang="fr-FR" dirty="0">
                <a:latin typeface="Calibri" panose="020F0502020204030204" pitchFamily="34" charset="0"/>
                <a:ea typeface="Calibri" panose="020F0502020204030204" pitchFamily="34" charset="0"/>
              </a:rPr>
              <a:t>Un électrolyseur de 1 MW (</a:t>
            </a:r>
            <a:r>
              <a:rPr lang="fr-FR" dirty="0" smtClean="0">
                <a:latin typeface="Calibri" panose="020F0502020204030204" pitchFamily="34" charset="0"/>
                <a:ea typeface="Calibri" panose="020F0502020204030204" pitchFamily="34" charset="0"/>
              </a:rPr>
              <a:t>400kg </a:t>
            </a:r>
            <a:r>
              <a:rPr lang="fr-FR" dirty="0">
                <a:latin typeface="Calibri" panose="020F0502020204030204" pitchFamily="34" charset="0"/>
                <a:ea typeface="Calibri" panose="020F0502020204030204" pitchFamily="34" charset="0"/>
              </a:rPr>
              <a:t>H2 / jour) consomme 8 000 litres d’eau </a:t>
            </a:r>
            <a:r>
              <a:rPr lang="fr-FR" dirty="0" smtClean="0">
                <a:latin typeface="Calibri" panose="020F0502020204030204" pitchFamily="34" charset="0"/>
                <a:ea typeface="Calibri" panose="020F0502020204030204" pitchFamily="34" charset="0"/>
              </a:rPr>
              <a:t>(2 920m</a:t>
            </a:r>
            <a:r>
              <a:rPr lang="fr-FR" baseline="30000" dirty="0" smtClean="0">
                <a:latin typeface="Calibri" panose="020F0502020204030204" pitchFamily="34" charset="0"/>
                <a:ea typeface="Calibri" panose="020F0502020204030204" pitchFamily="34" charset="0"/>
              </a:rPr>
              <a:t>3</a:t>
            </a:r>
            <a:r>
              <a:rPr lang="fr-FR" dirty="0" smtClean="0">
                <a:latin typeface="Calibri" panose="020F0502020204030204" pitchFamily="34" charset="0"/>
                <a:ea typeface="Calibri" panose="020F0502020204030204" pitchFamily="34" charset="0"/>
              </a:rPr>
              <a:t> pas an)</a:t>
            </a:r>
            <a:endParaRPr lang="fr-FR" b="1" dirty="0" smtClean="0">
              <a:solidFill>
                <a:srgbClr val="00B050"/>
              </a:solidFill>
              <a:latin typeface="Calibri" panose="020F0502020204030204" pitchFamily="34" charset="0"/>
              <a:ea typeface="Calibri" panose="020F0502020204030204" pitchFamily="34" charset="0"/>
            </a:endParaRPr>
          </a:p>
          <a:p>
            <a:pPr marL="342900" lvl="0" indent="-342900">
              <a:spcAft>
                <a:spcPts val="0"/>
              </a:spcAft>
              <a:buFont typeface="Courier New" panose="02070309020205020404" pitchFamily="49" charset="0"/>
              <a:buChar char="o"/>
            </a:pPr>
            <a:r>
              <a:rPr lang="fr-FR" dirty="0" smtClean="0"/>
              <a:t>l’ensemble </a:t>
            </a:r>
            <a:r>
              <a:rPr lang="fr-FR" dirty="0"/>
              <a:t>de l’eau utilisée pour l’électrolyse se retrouve dans le milieu naturel, soit à l’issue de l’osmose inversée, soit sous forme de vapeur d’eau lors de la génération de l’électricité par la pile à combustible du véhicule </a:t>
            </a:r>
            <a:r>
              <a:rPr lang="fr-FR" dirty="0" smtClean="0"/>
              <a:t>(</a:t>
            </a:r>
            <a:r>
              <a:rPr lang="fr-FR" dirty="0"/>
              <a:t>donc de manière très diffuse</a:t>
            </a:r>
            <a:r>
              <a:rPr lang="fr-FR" dirty="0" smtClean="0"/>
              <a:t>).</a:t>
            </a:r>
            <a:endParaRPr lang="fr-FR" b="1" u="sng" dirty="0"/>
          </a:p>
          <a:p>
            <a:pPr marL="342900" lvl="0" indent="-342900">
              <a:spcAft>
                <a:spcPts val="0"/>
              </a:spcAft>
              <a:buFont typeface="Courier New" panose="02070309020205020404" pitchFamily="49" charset="0"/>
              <a:buChar char="o"/>
            </a:pPr>
            <a:r>
              <a:rPr lang="fr-FR" u="sng" dirty="0" smtClean="0"/>
              <a:t>Sur </a:t>
            </a:r>
            <a:r>
              <a:rPr lang="fr-FR" u="sng" dirty="0"/>
              <a:t>une année</a:t>
            </a:r>
            <a:r>
              <a:rPr lang="fr-FR" dirty="0"/>
              <a:t>, il faut avoir comme ordre de grandeur qu’un é</a:t>
            </a:r>
            <a:r>
              <a:rPr lang="fr-FR" dirty="0" smtClean="0"/>
              <a:t>lectrolyseur </a:t>
            </a:r>
            <a:r>
              <a:rPr lang="fr-FR" dirty="0"/>
              <a:t>d’1 MW consomme autant d’eau que 25 foyers </a:t>
            </a:r>
            <a:r>
              <a:rPr lang="fr-FR" dirty="0" smtClean="0"/>
              <a:t>environ</a:t>
            </a:r>
            <a:r>
              <a:rPr lang="fr-FR" dirty="0"/>
              <a:t> </a:t>
            </a:r>
            <a:r>
              <a:rPr lang="fr-FR" dirty="0" smtClean="0"/>
              <a:t>(consommation d’une personne est en moyenne de 55m</a:t>
            </a:r>
            <a:r>
              <a:rPr lang="fr-FR" baseline="30000" dirty="0" smtClean="0"/>
              <a:t>3</a:t>
            </a:r>
            <a:r>
              <a:rPr lang="fr-FR" dirty="0" smtClean="0"/>
              <a:t>)</a:t>
            </a:r>
            <a:endParaRPr lang="fr-FR" dirty="0"/>
          </a:p>
          <a:p>
            <a:pPr marL="342900" lvl="0" indent="-342900">
              <a:spcAft>
                <a:spcPts val="0"/>
              </a:spcAft>
              <a:buFont typeface="Courier New" panose="02070309020205020404" pitchFamily="49" charset="0"/>
              <a:buChar char="o"/>
            </a:pPr>
            <a:endParaRPr lang="fr-FR" b="1" dirty="0" smtClean="0">
              <a:latin typeface="Calibri" panose="020F0502020204030204" pitchFamily="34" charset="0"/>
              <a:ea typeface="Calibri" panose="020F0502020204030204" pitchFamily="34" charset="0"/>
            </a:endParaRPr>
          </a:p>
          <a:p>
            <a:pPr marL="342900" lvl="0" indent="-342900">
              <a:spcAft>
                <a:spcPts val="0"/>
              </a:spcAft>
              <a:buFont typeface="Courier New" panose="02070309020205020404" pitchFamily="49" charset="0"/>
              <a:buChar char="o"/>
            </a:pPr>
            <a:endParaRPr lang="fr-FR" dirty="0">
              <a:latin typeface="Calibri" panose="020F0502020204030204" pitchFamily="34" charset="0"/>
              <a:ea typeface="Calibri" panose="020F0502020204030204" pitchFamily="34" charset="0"/>
            </a:endParaRPr>
          </a:p>
          <a:p>
            <a:pPr marL="342900" lvl="0" indent="-342900">
              <a:spcAft>
                <a:spcPts val="0"/>
              </a:spcAft>
              <a:buFont typeface="Courier New" panose="02070309020205020404" pitchFamily="49" charset="0"/>
              <a:buChar char="o"/>
            </a:pPr>
            <a:r>
              <a:rPr lang="fr-FR" dirty="0" smtClean="0">
                <a:latin typeface="Calibri" panose="020F0502020204030204" pitchFamily="34" charset="0"/>
                <a:ea typeface="Calibri" panose="020F0502020204030204" pitchFamily="34" charset="0"/>
              </a:rPr>
              <a:t>Bruit</a:t>
            </a:r>
            <a:r>
              <a:rPr lang="fr-FR" dirty="0">
                <a:latin typeface="Calibri" panose="020F0502020204030204" pitchFamily="34" charset="0"/>
                <a:ea typeface="Calibri" panose="020F0502020204030204" pitchFamily="34" charset="0"/>
              </a:rPr>
              <a:t> : la station doit respecter les </a:t>
            </a:r>
            <a:r>
              <a:rPr lang="fr-FR" dirty="0" smtClean="0">
                <a:latin typeface="Calibri" panose="020F0502020204030204" pitchFamily="34" charset="0"/>
                <a:ea typeface="Calibri" panose="020F0502020204030204" pitchFamily="34" charset="0"/>
              </a:rPr>
              <a:t>contraintes </a:t>
            </a:r>
            <a:r>
              <a:rPr lang="fr-FR" dirty="0">
                <a:latin typeface="Calibri" panose="020F0502020204030204" pitchFamily="34" charset="0"/>
                <a:ea typeface="Calibri" panose="020F0502020204030204" pitchFamily="34" charset="0"/>
              </a:rPr>
              <a:t>réglementaires émergence de 3 </a:t>
            </a:r>
            <a:r>
              <a:rPr lang="fr-FR" dirty="0" smtClean="0">
                <a:latin typeface="Calibri" panose="020F0502020204030204" pitchFamily="34" charset="0"/>
                <a:ea typeface="Calibri" panose="020F0502020204030204" pitchFamily="34" charset="0"/>
              </a:rPr>
              <a:t>dB </a:t>
            </a:r>
            <a:r>
              <a:rPr lang="fr-FR" dirty="0">
                <a:latin typeface="Calibri" panose="020F0502020204030204" pitchFamily="34" charset="0"/>
                <a:ea typeface="Calibri" panose="020F0502020204030204" pitchFamily="34" charset="0"/>
              </a:rPr>
              <a:t>la nuit, </a:t>
            </a:r>
            <a:r>
              <a:rPr lang="fr-FR" dirty="0" smtClean="0">
                <a:latin typeface="Calibri" panose="020F0502020204030204" pitchFamily="34" charset="0"/>
                <a:ea typeface="Calibri" panose="020F0502020204030204" pitchFamily="34" charset="0"/>
              </a:rPr>
              <a:t>5 dB </a:t>
            </a:r>
            <a:r>
              <a:rPr lang="fr-FR" dirty="0">
                <a:latin typeface="Calibri" panose="020F0502020204030204" pitchFamily="34" charset="0"/>
                <a:ea typeface="Calibri" panose="020F0502020204030204" pitchFamily="34" charset="0"/>
              </a:rPr>
              <a:t>max le jour </a:t>
            </a:r>
            <a:r>
              <a:rPr lang="fr-FR" dirty="0" smtClean="0">
                <a:latin typeface="Calibri" panose="020F0502020204030204" pitchFamily="34" charset="0"/>
                <a:ea typeface="Calibri" panose="020F0502020204030204" pitchFamily="34" charset="0"/>
              </a:rPr>
              <a:t>(ex un réfrigérateur c’est environ 42 dB)</a:t>
            </a:r>
            <a:endParaRPr lang="fr-FR" dirty="0">
              <a:effectLst/>
              <a:latin typeface="Calibri" panose="020F0502020204030204" pitchFamily="34" charset="0"/>
              <a:ea typeface="Calibri" panose="020F0502020204030204" pitchFamily="34" charset="0"/>
            </a:endParaRPr>
          </a:p>
        </p:txBody>
      </p:sp>
      <p:sp>
        <p:nvSpPr>
          <p:cNvPr id="3" name="ZoneTexte 2"/>
          <p:cNvSpPr txBox="1"/>
          <p:nvPr/>
        </p:nvSpPr>
        <p:spPr>
          <a:xfrm>
            <a:off x="3293423" y="177115"/>
            <a:ext cx="5850577" cy="1077218"/>
          </a:xfrm>
          <a:prstGeom prst="rect">
            <a:avLst/>
          </a:prstGeom>
          <a:noFill/>
        </p:spPr>
        <p:txBody>
          <a:bodyPr wrap="square" rtlCol="0">
            <a:spAutoFit/>
          </a:bodyPr>
          <a:lstStyle/>
          <a:p>
            <a:r>
              <a:rPr lang="fr-FR" sz="3200" b="1" dirty="0" smtClean="0">
                <a:solidFill>
                  <a:srgbClr val="C00000"/>
                </a:solidFill>
              </a:rPr>
              <a:t>Quels impacts de la production d’hydrogène sur les milieux ?</a:t>
            </a:r>
            <a:endParaRPr lang="fr-FR" sz="3200" b="1" dirty="0">
              <a:solidFill>
                <a:srgbClr val="C00000"/>
              </a:solidFill>
            </a:endParaRPr>
          </a:p>
        </p:txBody>
      </p:sp>
      <p:pic>
        <p:nvPicPr>
          <p:cNvPr id="1026" name="Picture 2" descr="picto epure ea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5277" y="2924944"/>
            <a:ext cx="852686" cy="85268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ruit - Nuisances sonores"/>
          <p:cNvPicPr>
            <a:picLocks noChangeAspect="1" noChangeArrowheads="1"/>
          </p:cNvPicPr>
          <p:nvPr/>
        </p:nvPicPr>
        <p:blipFill rotWithShape="1">
          <a:blip r:embed="rId3">
            <a:extLst>
              <a:ext uri="{28A0092B-C50C-407E-A947-70E740481C1C}">
                <a14:useLocalDpi xmlns:a14="http://schemas.microsoft.com/office/drawing/2010/main" val="0"/>
              </a:ext>
            </a:extLst>
          </a:blip>
          <a:srcRect l="17498" t="22785" r="30003" b="26280"/>
          <a:stretch/>
        </p:blipFill>
        <p:spPr bwMode="auto">
          <a:xfrm>
            <a:off x="611560" y="5301208"/>
            <a:ext cx="1080120" cy="82089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icône de vecteur d'hydrogène avec des flèches 2929148 - Telecharger  Vectoriel Gratuit, Clipart Graphique, Vecteur Dessins et Pictogramme Gratuit"/>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1856" t="23015" r="21830" b="21443"/>
          <a:stretch/>
        </p:blipFill>
        <p:spPr bwMode="auto">
          <a:xfrm>
            <a:off x="2013490" y="342709"/>
            <a:ext cx="756393" cy="7460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0041543"/>
      </p:ext>
    </p:extLst>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onception personnalisé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7918</TotalTime>
  <Words>1411</Words>
  <Application>Microsoft Office PowerPoint</Application>
  <PresentationFormat>Affichage à l'écran (4:3)</PresentationFormat>
  <Paragraphs>126</Paragraphs>
  <Slides>23</Slides>
  <Notes>6</Notes>
  <HiddenSlides>0</HiddenSlides>
  <MMClips>0</MMClips>
  <ScaleCrop>false</ScaleCrop>
  <HeadingPairs>
    <vt:vector size="6" baseType="variant">
      <vt:variant>
        <vt:lpstr>Polices utilisées</vt:lpstr>
      </vt:variant>
      <vt:variant>
        <vt:i4>9</vt:i4>
      </vt:variant>
      <vt:variant>
        <vt:lpstr>Thème</vt:lpstr>
      </vt:variant>
      <vt:variant>
        <vt:i4>2</vt:i4>
      </vt:variant>
      <vt:variant>
        <vt:lpstr>Titres des diapositives</vt:lpstr>
      </vt:variant>
      <vt:variant>
        <vt:i4>23</vt:i4>
      </vt:variant>
    </vt:vector>
  </HeadingPairs>
  <TitlesOfParts>
    <vt:vector size="34" baseType="lpstr">
      <vt:lpstr>Arial</vt:lpstr>
      <vt:lpstr>Calibri</vt:lpstr>
      <vt:lpstr>Courier New</vt:lpstr>
      <vt:lpstr>Montserrat</vt:lpstr>
      <vt:lpstr>Myriad Pro</vt:lpstr>
      <vt:lpstr>Symbol</vt:lpstr>
      <vt:lpstr>Tahoma</vt:lpstr>
      <vt:lpstr>Times New Roman</vt:lpstr>
      <vt:lpstr>Wingdings</vt:lpstr>
      <vt:lpstr>Thème Office</vt:lpstr>
      <vt:lpstr>Conception personnalisée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coral</dc:creator>
  <cp:lastModifiedBy>Laure LETINOIS</cp:lastModifiedBy>
  <cp:revision>654</cp:revision>
  <cp:lastPrinted>2022-06-30T08:04:19Z</cp:lastPrinted>
  <dcterms:created xsi:type="dcterms:W3CDTF">2015-07-22T08:18:00Z</dcterms:created>
  <dcterms:modified xsi:type="dcterms:W3CDTF">2022-06-30T14:41:19Z</dcterms:modified>
</cp:coreProperties>
</file>